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31"/>
  </p:notesMasterIdLst>
  <p:sldIdLst>
    <p:sldId id="365" r:id="rId6"/>
    <p:sldId id="258" r:id="rId7"/>
    <p:sldId id="264" r:id="rId8"/>
    <p:sldId id="266" r:id="rId9"/>
    <p:sldId id="344" r:id="rId10"/>
    <p:sldId id="345" r:id="rId11"/>
    <p:sldId id="360" r:id="rId12"/>
    <p:sldId id="361" r:id="rId13"/>
    <p:sldId id="362" r:id="rId14"/>
    <p:sldId id="354" r:id="rId15"/>
    <p:sldId id="338" r:id="rId16"/>
    <p:sldId id="353" r:id="rId17"/>
    <p:sldId id="350" r:id="rId18"/>
    <p:sldId id="349" r:id="rId19"/>
    <p:sldId id="356" r:id="rId20"/>
    <p:sldId id="348" r:id="rId21"/>
    <p:sldId id="359" r:id="rId22"/>
    <p:sldId id="367" r:id="rId23"/>
    <p:sldId id="368" r:id="rId24"/>
    <p:sldId id="346" r:id="rId25"/>
    <p:sldId id="363" r:id="rId26"/>
    <p:sldId id="347" r:id="rId27"/>
    <p:sldId id="358" r:id="rId28"/>
    <p:sldId id="366" r:id="rId29"/>
    <p:sldId id="33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ain Brighton" initials="IB" lastIdx="2" clrIdx="0">
    <p:extLst>
      <p:ext uri="{19B8F6BF-5375-455C-9EA6-DF929625EA0E}">
        <p15:presenceInfo xmlns:p15="http://schemas.microsoft.com/office/powerpoint/2012/main" userId="b3d0983ffd148f5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5FA9"/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13" autoAdjust="0"/>
    <p:restoredTop sz="86182" autoAdjust="0"/>
  </p:normalViewPr>
  <p:slideViewPr>
    <p:cSldViewPr snapToGrid="0">
      <p:cViewPr varScale="1">
        <p:scale>
          <a:sx n="77" d="100"/>
          <a:sy n="77" d="100"/>
        </p:scale>
        <p:origin x="61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13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theme" Target="theme/theme1.xml"/></Relationships>
</file>

<file path=ppt/media/image1.jpg>
</file>

<file path=ppt/media/image13.gif>
</file>

<file path=ppt/media/image14.png>
</file>

<file path=ppt/media/image15.png>
</file>

<file path=ppt/media/image16.png>
</file>

<file path=ppt/media/image17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48831159-9EB0-48EE-8DB6-B6BD78C58174}" type="datetimeFigureOut">
              <a:rPr lang="en-GB" smtClean="0"/>
              <a:pPr/>
              <a:t>31/03/2016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68C56A97-F4E8-458A-9171-9F3B4558406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3595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Overview: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What is DSC?, Why</a:t>
            </a:r>
            <a:r>
              <a:rPr lang="en-GB" baseline="0" dirty="0" smtClean="0"/>
              <a:t> use DSC?, Why wouldn’t you use DSC?!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93999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4763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66276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DSC no longer required? DSC no longer relevant?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780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105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367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Declarative</a:t>
            </a:r>
            <a:r>
              <a:rPr lang="en-GB" baseline="0" dirty="0" smtClean="0"/>
              <a:t> = define expected behaviour, imperative = specify the implementation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8297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Declarative</a:t>
            </a:r>
            <a:r>
              <a:rPr lang="en-GB" baseline="0" smtClean="0"/>
              <a:t> document -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0144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53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Declarative</a:t>
            </a:r>
            <a:r>
              <a:rPr lang="en-GB" baseline="0" smtClean="0"/>
              <a:t> document - 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32244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 smtClean="0"/>
              <a:t>Tested with</a:t>
            </a:r>
            <a:r>
              <a:rPr lang="en-GB" baseline="0" dirty="0" smtClean="0"/>
              <a:t> XD 7.5 – 7.8</a:t>
            </a:r>
          </a:p>
          <a:p>
            <a:pPr marL="228600" indent="-228600">
              <a:buAutoNum type="arabicPeriod"/>
            </a:pPr>
            <a:r>
              <a:rPr lang="en-GB" baseline="0" dirty="0" err="1" smtClean="0"/>
              <a:t>PsDscRunAsCredential</a:t>
            </a:r>
            <a:r>
              <a:rPr lang="en-GB" baseline="0" dirty="0" smtClean="0"/>
              <a:t> not supported with PowerShell snap-ins [sigh]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91508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4679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effectLst/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31/03/2016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73742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+mn-lt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+mn-lt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+mn-lt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+mn-lt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31/03/2016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2140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+mn-lt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+mn-lt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+mn-lt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+mn-lt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31/03/2016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7039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596403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67621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537973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04696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868611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924206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426047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48676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>
            <a:lvl1pPr marL="360363" indent="-360363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>
                <a:latin typeface="+mn-lt"/>
              </a:defRPr>
            </a:lvl1pPr>
            <a:lvl2pPr marL="803275" indent="-346075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>
                <a:latin typeface="+mn-lt"/>
              </a:defRPr>
            </a:lvl2pPr>
            <a:lvl3pPr marL="1260475" indent="-346075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>
                <a:latin typeface="+mn-lt"/>
              </a:defRPr>
            </a:lvl3pPr>
            <a:lvl4pPr marL="1703388" indent="-331788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>
                <a:latin typeface="+mn-lt"/>
              </a:defRPr>
            </a:lvl4pPr>
            <a:lvl5pPr marL="2057400" indent="-22860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31/03/2016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42190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40341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497260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7014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31/03/2016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76870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+mn-lt"/>
                <a:cs typeface="Segoe UI" panose="020B0502040204020203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+mn-lt"/>
                <a:cs typeface="Segoe UI" panose="020B0502040204020203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+mn-lt"/>
                <a:cs typeface="Segoe UI" panose="020B0502040204020203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+mn-lt"/>
                <a:cs typeface="Segoe UI" panose="020B0502040204020203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+mn-lt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+mn-lt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+mn-lt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+mn-lt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+mn-lt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31/03/2016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00034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+mn-lt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+mn-lt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+mn-lt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+mn-lt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+mn-lt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+mn-lt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+mn-lt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+mn-lt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31/03/2016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1854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31/03/2016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31689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31/03/2016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9915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 sz="3200">
                <a:latin typeface="+mn-lt"/>
              </a:defRPr>
            </a:lvl1pPr>
            <a:lvl2pPr marL="685800" indent="-228600">
              <a:buFont typeface="Wingdings" panose="05000000000000000000" pitchFamily="2" charset="2"/>
              <a:buChar char="§"/>
              <a:defRPr sz="2800">
                <a:latin typeface="+mn-lt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2400">
                <a:latin typeface="+mn-lt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latin typeface="+mn-lt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31/03/2016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6038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+mn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31/03/2016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534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0F95AC25-0513-4D62-9822-ED98211A2BF5}" type="datetimeFigureOut">
              <a:rPr lang="en-GB" smtClean="0"/>
              <a:pPr/>
              <a:t>31/03/2016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899E542-031E-4BF8-A968-13674526F3D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438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4C488-56A9-40D0-A262-60254FC2A890}" type="datetimeFigureOut">
              <a:rPr lang="nb-NO" smtClean="0"/>
              <a:t>31.03.2016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0AE44-A90D-44E2-8F41-994F30EBC17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5347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6.emf"/><Relationship Id="rId7" Type="http://schemas.openxmlformats.org/officeDocument/2006/relationships/image" Target="../media/image11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7468" y="1280983"/>
            <a:ext cx="10092613" cy="73442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Deploying Citrix XenDesktop 7.x With </a:t>
            </a:r>
            <a:r>
              <a:rPr lang="en-US" b="1" dirty="0" err="1"/>
              <a:t>Powershell</a:t>
            </a:r>
            <a:r>
              <a:rPr lang="en-US" b="1" dirty="0"/>
              <a:t> DSC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791686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Our Requirements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Native</a:t>
            </a:r>
          </a:p>
          <a:p>
            <a:pPr lvl="1"/>
            <a:r>
              <a:rPr lang="en-GB" dirty="0" smtClean="0"/>
              <a:t>Little or no reliance on 3</a:t>
            </a:r>
            <a:r>
              <a:rPr lang="en-GB" baseline="30000" dirty="0" smtClean="0"/>
              <a:t>rd</a:t>
            </a:r>
            <a:r>
              <a:rPr lang="en-GB" dirty="0" smtClean="0"/>
              <a:t> party products</a:t>
            </a:r>
          </a:p>
          <a:p>
            <a:pPr lvl="1"/>
            <a:r>
              <a:rPr lang="en-GB" dirty="0" smtClean="0"/>
              <a:t>2008 R2+ (with WMF 4.0)</a:t>
            </a:r>
          </a:p>
          <a:p>
            <a:r>
              <a:rPr lang="en-GB" dirty="0" smtClean="0"/>
              <a:t>Hypervisor- and cloud-agnostic</a:t>
            </a:r>
          </a:p>
          <a:p>
            <a:pPr lvl="1"/>
            <a:r>
              <a:rPr lang="en-GB" dirty="0" smtClean="0"/>
              <a:t>Deploy locally, on premises or in the cloud</a:t>
            </a:r>
          </a:p>
          <a:p>
            <a:r>
              <a:rPr lang="en-GB" dirty="0" smtClean="0"/>
              <a:t>Use cases</a:t>
            </a:r>
          </a:p>
          <a:p>
            <a:pPr lvl="1"/>
            <a:r>
              <a:rPr lang="en-GB" dirty="0" smtClean="0"/>
              <a:t>Local and/or cloud training environments</a:t>
            </a:r>
          </a:p>
          <a:p>
            <a:pPr lvl="1"/>
            <a:r>
              <a:rPr lang="en-GB" dirty="0" smtClean="0"/>
              <a:t>Local and/or cloud development environments</a:t>
            </a:r>
          </a:p>
          <a:p>
            <a:pPr lvl="1"/>
            <a:r>
              <a:rPr lang="en-GB" dirty="0"/>
              <a:t>Local and/or </a:t>
            </a:r>
            <a:r>
              <a:rPr lang="en-GB" dirty="0" smtClean="0"/>
              <a:t>cloud test environments</a:t>
            </a:r>
            <a:endParaRPr lang="en-GB" dirty="0"/>
          </a:p>
          <a:p>
            <a:pPr lvl="1"/>
            <a:r>
              <a:rPr lang="en-GB" dirty="0" smtClean="0"/>
              <a:t>Local and/or cloud RES Showcase environments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465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WMF 5 (DSC 2.0) Enhancements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Push and Pull Partial Configurations</a:t>
            </a:r>
          </a:p>
          <a:p>
            <a:pPr lvl="1"/>
            <a:r>
              <a:rPr lang="en-GB" dirty="0" smtClean="0"/>
              <a:t>Pull resources from SMB</a:t>
            </a:r>
          </a:p>
          <a:p>
            <a:pPr lvl="1"/>
            <a:r>
              <a:rPr lang="en-GB" dirty="0" smtClean="0"/>
              <a:t>Pull configurations from OData web server</a:t>
            </a:r>
          </a:p>
          <a:p>
            <a:r>
              <a:rPr lang="en-GB" dirty="0" smtClean="0"/>
              <a:t>Pull server configuration </a:t>
            </a:r>
            <a:r>
              <a:rPr lang="en-GB" dirty="0" err="1"/>
              <a:t>G</a:t>
            </a:r>
            <a:r>
              <a:rPr lang="en-GB" dirty="0" err="1" smtClean="0"/>
              <a:t>uids</a:t>
            </a:r>
            <a:r>
              <a:rPr lang="en-GB" dirty="0" smtClean="0"/>
              <a:t> removed</a:t>
            </a:r>
          </a:p>
          <a:p>
            <a:r>
              <a:rPr lang="en-GB" dirty="0" err="1" smtClean="0"/>
              <a:t>PsDscRunAsCredential</a:t>
            </a:r>
            <a:endParaRPr lang="en-GB" dirty="0"/>
          </a:p>
          <a:p>
            <a:r>
              <a:rPr lang="en-GB" dirty="0"/>
              <a:t>Scheduled Tasks Removed</a:t>
            </a:r>
          </a:p>
          <a:p>
            <a:r>
              <a:rPr lang="en-GB" dirty="0"/>
              <a:t>Class-based resources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21364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Citrix XenDesktop DSC Resources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err="1" smtClean="0"/>
              <a:t>CitrixXenDesktop</a:t>
            </a:r>
            <a:endParaRPr lang="en-GB" b="1" dirty="0" smtClean="0"/>
          </a:p>
          <a:p>
            <a:pPr lvl="1"/>
            <a:r>
              <a:rPr lang="en-GB" dirty="0" err="1" smtClean="0"/>
              <a:t>Citrix_XenDesktopRole</a:t>
            </a:r>
            <a:endParaRPr lang="en-GB" dirty="0" smtClean="0"/>
          </a:p>
          <a:p>
            <a:pPr lvl="1"/>
            <a:r>
              <a:rPr lang="en-GB" dirty="0" smtClean="0"/>
              <a:t>Released by Citrix Labs (Brian </a:t>
            </a:r>
            <a:r>
              <a:rPr lang="en-GB" dirty="0" err="1" smtClean="0"/>
              <a:t>Ehlert</a:t>
            </a:r>
            <a:r>
              <a:rPr lang="en-GB" dirty="0" smtClean="0"/>
              <a:t>)</a:t>
            </a:r>
          </a:p>
          <a:p>
            <a:pPr lvl="1"/>
            <a:r>
              <a:rPr lang="en-GB" b="1" dirty="0" smtClean="0"/>
              <a:t>Now Open Source!</a:t>
            </a:r>
          </a:p>
          <a:p>
            <a:pPr lvl="1"/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https://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github.com//</a:t>
            </a:r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brianehlert/DSC</a:t>
            </a:r>
          </a:p>
          <a:p>
            <a:pPr lvl="1"/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http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://blogs.citrix.com/2014/09/18/what-is-desired-state-configuration/</a:t>
            </a:r>
          </a:p>
          <a:p>
            <a:pPr lvl="1"/>
            <a:endParaRPr lang="en-GB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04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4483"/>
            <a:ext cx="12192000" cy="68669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3" y="284694"/>
            <a:ext cx="7586546" cy="1024481"/>
          </a:xfrm>
        </p:spPr>
        <p:txBody>
          <a:bodyPr>
            <a:normAutofit/>
          </a:bodyPr>
          <a:lstStyle/>
          <a:p>
            <a:r>
              <a:rPr lang="en-GB" b="1" dirty="0" smtClean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Citrix and </a:t>
            </a:r>
            <a:r>
              <a:rPr lang="en-GB" b="1" dirty="0" err="1" smtClean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Powershell</a:t>
            </a:r>
            <a:endParaRPr lang="en-GB" b="1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55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@$!#!?%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Delivery Controller = 614 </a:t>
            </a:r>
            <a:r>
              <a:rPr lang="en-GB" dirty="0" err="1" smtClean="0"/>
              <a:t>cmdlets</a:t>
            </a:r>
            <a:endParaRPr lang="en-GB" dirty="0" smtClean="0"/>
          </a:p>
          <a:p>
            <a:r>
              <a:rPr lang="en-GB" dirty="0" smtClean="0"/>
              <a:t>Storefront = 106 </a:t>
            </a:r>
            <a:r>
              <a:rPr lang="en-GB" dirty="0" err="1" smtClean="0"/>
              <a:t>cmdlets</a:t>
            </a:r>
            <a:endParaRPr lang="en-GB" dirty="0" smtClean="0"/>
          </a:p>
          <a:p>
            <a:r>
              <a:rPr lang="en-GB" dirty="0" smtClean="0"/>
              <a:t>XenDesktop </a:t>
            </a:r>
            <a:r>
              <a:rPr lang="en-GB" dirty="0" err="1" smtClean="0"/>
              <a:t>cmdlets</a:t>
            </a:r>
            <a:endParaRPr lang="en-GB" dirty="0" smtClean="0"/>
          </a:p>
          <a:p>
            <a:pPr lvl="1"/>
            <a:r>
              <a:rPr lang="en-GB" b="1" dirty="0" smtClean="0"/>
              <a:t>Have</a:t>
            </a:r>
            <a:r>
              <a:rPr lang="en-GB" dirty="0" smtClean="0"/>
              <a:t> to run with a domain account</a:t>
            </a:r>
          </a:p>
          <a:p>
            <a:pPr lvl="1"/>
            <a:r>
              <a:rPr lang="en-GB" b="1" dirty="0"/>
              <a:t>No</a:t>
            </a:r>
            <a:r>
              <a:rPr lang="en-GB" dirty="0"/>
              <a:t> </a:t>
            </a:r>
            <a:r>
              <a:rPr lang="en-GB" i="1" dirty="0"/>
              <a:t>–Credential</a:t>
            </a:r>
            <a:r>
              <a:rPr lang="en-GB" dirty="0"/>
              <a:t> parameter on </a:t>
            </a:r>
            <a:r>
              <a:rPr lang="en-GB" dirty="0" smtClean="0"/>
              <a:t>(any) Citrix </a:t>
            </a:r>
            <a:r>
              <a:rPr lang="en-GB" dirty="0"/>
              <a:t>XenDesktop </a:t>
            </a:r>
            <a:r>
              <a:rPr lang="en-GB" dirty="0" err="1"/>
              <a:t>cmdlets</a:t>
            </a:r>
            <a:endParaRPr lang="en-GB" dirty="0"/>
          </a:p>
          <a:p>
            <a:pPr lvl="1"/>
            <a:r>
              <a:rPr lang="en-GB" b="1" dirty="0" smtClean="0"/>
              <a:t>No</a:t>
            </a:r>
            <a:r>
              <a:rPr lang="en-GB" dirty="0" smtClean="0"/>
              <a:t> </a:t>
            </a:r>
            <a:r>
              <a:rPr lang="en-GB" i="1" dirty="0" smtClean="0"/>
              <a:t>–Credential </a:t>
            </a:r>
            <a:r>
              <a:rPr lang="en-GB" dirty="0" smtClean="0"/>
              <a:t>parameter on Invoke-Command -</a:t>
            </a:r>
            <a:r>
              <a:rPr lang="en-GB" dirty="0" err="1" smtClean="0"/>
              <a:t>ScriptBlock</a:t>
            </a:r>
            <a:endParaRPr lang="en-GB" dirty="0" smtClean="0"/>
          </a:p>
          <a:p>
            <a:pPr lvl="1"/>
            <a:r>
              <a:rPr lang="en-GB" dirty="0"/>
              <a:t>DSC runs as </a:t>
            </a:r>
            <a:r>
              <a:rPr lang="en-GB" b="1" dirty="0"/>
              <a:t>LOCALSYSTEM</a:t>
            </a:r>
          </a:p>
          <a:p>
            <a:pPr lvl="1"/>
            <a:r>
              <a:rPr lang="en-GB" dirty="0" smtClean="0"/>
              <a:t>LOCAL SYSTEM </a:t>
            </a:r>
            <a:r>
              <a:rPr lang="en-GB" b="1" dirty="0" smtClean="0"/>
              <a:t>cannot</a:t>
            </a:r>
            <a:r>
              <a:rPr lang="en-GB" dirty="0" smtClean="0"/>
              <a:t> impersonate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883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XenDesktop DSC Resources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Open source!</a:t>
            </a:r>
          </a:p>
          <a:p>
            <a:pPr lvl="1"/>
            <a:r>
              <a:rPr lang="en-GB" dirty="0" smtClean="0"/>
              <a:t>Released at E2E June 2015</a:t>
            </a:r>
          </a:p>
          <a:p>
            <a:r>
              <a:rPr lang="en-GB" dirty="0" smtClean="0"/>
              <a:t>XenDesktop7</a:t>
            </a:r>
          </a:p>
          <a:p>
            <a:pPr lvl="1"/>
            <a:r>
              <a:rPr lang="en-GB" dirty="0" smtClean="0"/>
              <a:t>18 x new targeted DSC resources</a:t>
            </a:r>
          </a:p>
          <a:p>
            <a:pPr lvl="1"/>
            <a:r>
              <a:rPr lang="en-GB" dirty="0" smtClean="0"/>
              <a:t>Works on XenDesktop 7.0 upwards</a:t>
            </a:r>
            <a:r>
              <a:rPr lang="en-GB" baseline="30000" dirty="0" smtClean="0"/>
              <a:t>1</a:t>
            </a:r>
          </a:p>
          <a:p>
            <a:pPr lvl="1"/>
            <a:r>
              <a:rPr lang="en-GB" dirty="0" smtClean="0"/>
              <a:t>WMF 5.0/DSC 2.0 compatible</a:t>
            </a:r>
            <a:r>
              <a:rPr lang="en-GB" baseline="30000" dirty="0" smtClean="0"/>
              <a:t>2</a:t>
            </a:r>
          </a:p>
          <a:p>
            <a:pPr lvl="1"/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https://github.com/VirtualEngine/XenDesktop7</a:t>
            </a:r>
          </a:p>
          <a:p>
            <a:r>
              <a:rPr lang="en-GB" dirty="0" smtClean="0"/>
              <a:t>XenDesktop7Lab</a:t>
            </a:r>
          </a:p>
          <a:p>
            <a:pPr lvl="1"/>
            <a:r>
              <a:rPr lang="en-GB" dirty="0" smtClean="0"/>
              <a:t>14 x new composite DSC resources</a:t>
            </a:r>
          </a:p>
          <a:p>
            <a:pPr lvl="1"/>
            <a:r>
              <a:rPr lang="en-GB" dirty="0" smtClean="0"/>
              <a:t>Hides the complexity of XenDesktop7 resources</a:t>
            </a:r>
          </a:p>
          <a:p>
            <a:pPr lvl="1"/>
            <a:r>
              <a:rPr lang="en-GB" dirty="0" smtClean="0"/>
              <a:t>Requires </a:t>
            </a:r>
            <a:r>
              <a:rPr lang="en-GB" dirty="0" err="1" smtClean="0"/>
              <a:t>xCredSSP</a:t>
            </a:r>
            <a:r>
              <a:rPr lang="en-GB" dirty="0" smtClean="0"/>
              <a:t>, </a:t>
            </a:r>
            <a:r>
              <a:rPr lang="en-GB" dirty="0" err="1" smtClean="0"/>
              <a:t>xWebAdministration</a:t>
            </a:r>
            <a:r>
              <a:rPr lang="en-GB" dirty="0" smtClean="0"/>
              <a:t> and </a:t>
            </a:r>
            <a:r>
              <a:rPr lang="en-GB" dirty="0" err="1" smtClean="0"/>
              <a:t>xCertificate</a:t>
            </a:r>
            <a:endParaRPr lang="en-GB" dirty="0" smtClean="0"/>
          </a:p>
          <a:p>
            <a:pPr lvl="1"/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https://</a:t>
            </a:r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github.com/VirtualEngine/XenDesktop7Lab</a:t>
            </a: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58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90547" y="2564780"/>
            <a:ext cx="9144000" cy="1580801"/>
          </a:xfrm>
        </p:spPr>
        <p:txBody>
          <a:bodyPr anchor="ctr">
            <a:normAutofit fontScale="90000"/>
          </a:bodyPr>
          <a:lstStyle/>
          <a:p>
            <a:r>
              <a:rPr lang="en-GB" sz="18400" b="1" dirty="0">
                <a:solidFill>
                  <a:schemeClr val="accent6"/>
                </a:solidFill>
                <a:sym typeface="Wingdings" panose="05000000000000000000" pitchFamily="2" charset="2"/>
              </a:rPr>
              <a:t></a:t>
            </a:r>
            <a:r>
              <a:rPr lang="en-GB" sz="7300" b="1" dirty="0" smtClean="0">
                <a:solidFill>
                  <a:schemeClr val="tx1"/>
                </a:solidFill>
              </a:rPr>
              <a:t/>
            </a:r>
            <a:br>
              <a:rPr lang="en-GB" sz="7300" b="1" dirty="0" smtClean="0">
                <a:solidFill>
                  <a:schemeClr val="tx1"/>
                </a:solidFill>
              </a:rPr>
            </a:br>
            <a:r>
              <a:rPr lang="en-GB" b="1" dirty="0" smtClean="0">
                <a:solidFill>
                  <a:schemeClr val="tx1"/>
                </a:solidFill>
                <a:latin typeface="+mj-lt"/>
              </a:rPr>
              <a:t>Pray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r>
              <a:rPr lang="en-GB" dirty="0" smtClean="0">
                <a:solidFill>
                  <a:schemeClr val="tx1"/>
                </a:solidFill>
                <a:latin typeface="+mn-lt"/>
              </a:rPr>
              <a:t>to the</a:t>
            </a:r>
            <a:br>
              <a:rPr lang="en-GB" dirty="0" smtClean="0">
                <a:solidFill>
                  <a:schemeClr val="tx1"/>
                </a:solidFill>
                <a:latin typeface="+mn-lt"/>
              </a:rPr>
            </a:br>
            <a:r>
              <a:rPr lang="en-GB" dirty="0" smtClean="0">
                <a:solidFill>
                  <a:schemeClr val="tx1"/>
                </a:solidFill>
                <a:latin typeface="+mn-lt"/>
              </a:rPr>
              <a:t>demo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r>
              <a:rPr lang="en-GB" b="1" dirty="0" smtClean="0">
                <a:solidFill>
                  <a:schemeClr val="tx1"/>
                </a:solidFill>
                <a:latin typeface="+mj-lt"/>
              </a:rPr>
              <a:t>Gods</a:t>
            </a:r>
            <a:endParaRPr lang="en-GB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297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What’s Next?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rgbClr val="5B9BD5">
                  <a:lumMod val="50000"/>
                </a:srgbClr>
              </a:buClr>
            </a:pPr>
            <a:r>
              <a:rPr lang="en-GB" dirty="0" smtClean="0"/>
              <a:t>XenDesktop 7.x testing </a:t>
            </a:r>
            <a:r>
              <a:rPr lang="en-US" b="1" dirty="0">
                <a:solidFill>
                  <a:srgbClr val="70AD47"/>
                </a:solidFill>
                <a:sym typeface="Webdings" panose="05030102010509060703" pitchFamily="18" charset="2"/>
              </a:rPr>
              <a:t></a:t>
            </a:r>
            <a:endParaRPr lang="en-US" b="1" dirty="0">
              <a:solidFill>
                <a:srgbClr val="70AD47"/>
              </a:solidFill>
            </a:endParaRPr>
          </a:p>
          <a:p>
            <a:r>
              <a:rPr lang="en-GB" dirty="0" smtClean="0"/>
              <a:t>Resources</a:t>
            </a:r>
            <a:endParaRPr lang="en-GB" dirty="0"/>
          </a:p>
          <a:p>
            <a:pPr lvl="1"/>
            <a:r>
              <a:rPr lang="en-GB" dirty="0" smtClean="0"/>
              <a:t>Storefront/X1</a:t>
            </a:r>
            <a:r>
              <a:rPr lang="en-US" b="1" dirty="0">
                <a:solidFill>
                  <a:schemeClr val="accent6"/>
                </a:solidFill>
                <a:sym typeface="Webdings" panose="05030102010509060703" pitchFamily="18" charset="2"/>
              </a:rPr>
              <a:t> </a:t>
            </a:r>
            <a:endParaRPr lang="en-GB" dirty="0"/>
          </a:p>
          <a:p>
            <a:pPr lvl="1"/>
            <a:r>
              <a:rPr lang="en-US" dirty="0" smtClean="0"/>
              <a:t>Application </a:t>
            </a:r>
            <a:r>
              <a:rPr lang="en-US" b="1" dirty="0" smtClean="0">
                <a:solidFill>
                  <a:schemeClr val="accent6"/>
                </a:solidFill>
                <a:sym typeface="Webdings" panose="05030102010509060703" pitchFamily="18" charset="2"/>
              </a:rPr>
              <a:t></a:t>
            </a:r>
            <a:endParaRPr lang="en-US" b="1" dirty="0" smtClean="0">
              <a:solidFill>
                <a:schemeClr val="accent6"/>
              </a:solidFill>
            </a:endParaRPr>
          </a:p>
          <a:p>
            <a:pPr lvl="1"/>
            <a:r>
              <a:rPr lang="en-US" dirty="0" smtClean="0"/>
              <a:t>Controller </a:t>
            </a:r>
            <a:r>
              <a:rPr lang="en-US" dirty="0"/>
              <a:t>HTTPS communication</a:t>
            </a:r>
            <a:endParaRPr lang="en-GB" dirty="0"/>
          </a:p>
          <a:p>
            <a:pPr lvl="1"/>
            <a:r>
              <a:rPr lang="en-GB" dirty="0" smtClean="0"/>
              <a:t>PVS/MCS machine </a:t>
            </a:r>
            <a:r>
              <a:rPr lang="en-GB" dirty="0" err="1" smtClean="0"/>
              <a:t>catalogs</a:t>
            </a:r>
            <a:endParaRPr lang="en-GB" dirty="0" smtClean="0"/>
          </a:p>
          <a:p>
            <a:pPr lvl="1"/>
            <a:r>
              <a:rPr lang="en-GB" dirty="0"/>
              <a:t>Citrix Receiver</a:t>
            </a:r>
          </a:p>
          <a:p>
            <a:r>
              <a:rPr lang="en-GB" dirty="0" smtClean="0"/>
              <a:t>Cloud platform integration</a:t>
            </a:r>
          </a:p>
          <a:p>
            <a:pPr lvl="1"/>
            <a:r>
              <a:rPr lang="en-GB" dirty="0" smtClean="0"/>
              <a:t>AWS </a:t>
            </a:r>
            <a:r>
              <a:rPr lang="en-GB" dirty="0" err="1" smtClean="0"/>
              <a:t>CloudFormation</a:t>
            </a:r>
            <a:r>
              <a:rPr lang="en-GB" dirty="0" smtClean="0"/>
              <a:t> Templates</a:t>
            </a:r>
          </a:p>
          <a:p>
            <a:pPr lvl="1"/>
            <a:r>
              <a:rPr lang="en-GB" dirty="0" smtClean="0"/>
              <a:t>Azure Resource Manager Templates</a:t>
            </a:r>
          </a:p>
          <a:p>
            <a:pPr lvl="1"/>
            <a:r>
              <a:rPr lang="en-GB" dirty="0" smtClean="0"/>
              <a:t>Citrix Lifecycle Management</a:t>
            </a:r>
            <a:endParaRPr lang="en-GB" dirty="0"/>
          </a:p>
          <a:p>
            <a:endParaRPr lang="en-GB" dirty="0" smtClean="0"/>
          </a:p>
        </p:txBody>
      </p:sp>
      <p:sp>
        <p:nvSpPr>
          <p:cNvPr id="4" name="Oval 3"/>
          <p:cNvSpPr/>
          <p:nvPr/>
        </p:nvSpPr>
        <p:spPr>
          <a:xfrm>
            <a:off x="1540701" y="2379945"/>
            <a:ext cx="2116899" cy="636306"/>
          </a:xfrm>
          <a:prstGeom prst="ellipse">
            <a:avLst/>
          </a:prstGeom>
          <a:noFill/>
          <a:ln w="254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28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Citrix Storefront 3.5 DSC Resources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8 x new targeted DSC resources</a:t>
            </a:r>
          </a:p>
          <a:p>
            <a:pPr lvl="1"/>
            <a:r>
              <a:rPr lang="en-GB" dirty="0" err="1" smtClean="0"/>
              <a:t>SFAuthenticationService</a:t>
            </a:r>
            <a:r>
              <a:rPr lang="en-GB" dirty="0" smtClean="0"/>
              <a:t>, </a:t>
            </a:r>
            <a:r>
              <a:rPr lang="en-GB" dirty="0" err="1" smtClean="0"/>
              <a:t>SFAuthenticationServiceMethod</a:t>
            </a:r>
            <a:endParaRPr lang="en-GB" dirty="0" smtClean="0"/>
          </a:p>
          <a:p>
            <a:pPr lvl="1"/>
            <a:r>
              <a:rPr lang="en-GB" dirty="0" err="1" smtClean="0"/>
              <a:t>SFCluster</a:t>
            </a:r>
            <a:r>
              <a:rPr lang="en-GB" dirty="0" smtClean="0"/>
              <a:t>, </a:t>
            </a:r>
            <a:r>
              <a:rPr lang="en-GB" dirty="0" err="1" smtClean="0"/>
              <a:t>SFFeature</a:t>
            </a:r>
            <a:r>
              <a:rPr lang="en-GB" dirty="0" smtClean="0"/>
              <a:t>, </a:t>
            </a:r>
            <a:r>
              <a:rPr lang="en-GB" dirty="0" err="1" smtClean="0"/>
              <a:t>SFGateway</a:t>
            </a:r>
            <a:r>
              <a:rPr lang="en-GB" dirty="0" smtClean="0"/>
              <a:t>, </a:t>
            </a:r>
            <a:r>
              <a:rPr lang="en-GB" dirty="0" err="1" smtClean="0"/>
              <a:t>SFStore</a:t>
            </a:r>
            <a:r>
              <a:rPr lang="en-GB" dirty="0" smtClean="0"/>
              <a:t>, </a:t>
            </a:r>
            <a:r>
              <a:rPr lang="en-GB" dirty="0" err="1" smtClean="0"/>
              <a:t>SFStoreFarm</a:t>
            </a:r>
            <a:endParaRPr lang="en-GB" dirty="0"/>
          </a:p>
          <a:p>
            <a:pPr lvl="1"/>
            <a:r>
              <a:rPr lang="en-GB" dirty="0" err="1" smtClean="0"/>
              <a:t>SFStoreWebReceiver</a:t>
            </a:r>
            <a:endParaRPr lang="en-GB" dirty="0" smtClean="0"/>
          </a:p>
          <a:p>
            <a:r>
              <a:rPr lang="en-GB" dirty="0" smtClean="0"/>
              <a:t>1 x new composite DSC resource</a:t>
            </a:r>
          </a:p>
          <a:p>
            <a:pPr lvl="1"/>
            <a:r>
              <a:rPr lang="en-GB" dirty="0" err="1" smtClean="0"/>
              <a:t>SFSimpleDeployment</a:t>
            </a:r>
            <a:endParaRPr lang="en-GB" dirty="0" smtClean="0"/>
          </a:p>
          <a:p>
            <a:r>
              <a:rPr lang="en-GB" dirty="0"/>
              <a:t>Citrix Storefront 3.5 </a:t>
            </a:r>
            <a:r>
              <a:rPr lang="en-GB" u="sng" dirty="0"/>
              <a:t>only</a:t>
            </a:r>
          </a:p>
          <a:p>
            <a:r>
              <a:rPr lang="en-GB" dirty="0" smtClean="0"/>
              <a:t>Open </a:t>
            </a:r>
            <a:r>
              <a:rPr lang="en-GB" dirty="0"/>
              <a:t>source!</a:t>
            </a:r>
          </a:p>
          <a:p>
            <a:pPr lvl="1"/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https://github.com/VirtualEngine/Storefront</a:t>
            </a:r>
          </a:p>
          <a:p>
            <a:pPr marL="457200" lvl="1" indent="0">
              <a:buNone/>
            </a:pPr>
            <a:endParaRPr lang="en-GB" dirty="0" smtClean="0"/>
          </a:p>
          <a:p>
            <a:pPr lvl="1"/>
            <a:endParaRPr lang="en-GB" dirty="0" smtClean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778903" y="823300"/>
            <a:ext cx="837021" cy="40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81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90547" y="2564780"/>
            <a:ext cx="9144000" cy="1580801"/>
          </a:xfrm>
        </p:spPr>
        <p:txBody>
          <a:bodyPr anchor="ctr">
            <a:normAutofit fontScale="90000"/>
          </a:bodyPr>
          <a:lstStyle/>
          <a:p>
            <a:r>
              <a:rPr lang="en-GB" sz="18400" b="1" dirty="0">
                <a:solidFill>
                  <a:schemeClr val="accent6"/>
                </a:solidFill>
                <a:sym typeface="Wingdings" panose="05000000000000000000" pitchFamily="2" charset="2"/>
              </a:rPr>
              <a:t></a:t>
            </a:r>
            <a:r>
              <a:rPr lang="en-GB" sz="7300" b="1" dirty="0" smtClean="0">
                <a:solidFill>
                  <a:schemeClr val="tx1"/>
                </a:solidFill>
              </a:rPr>
              <a:t/>
            </a:r>
            <a:br>
              <a:rPr lang="en-GB" sz="7300" b="1" dirty="0" smtClean="0">
                <a:solidFill>
                  <a:schemeClr val="tx1"/>
                </a:solidFill>
              </a:rPr>
            </a:br>
            <a:r>
              <a:rPr lang="en-GB" b="1" dirty="0" smtClean="0">
                <a:solidFill>
                  <a:schemeClr val="tx1"/>
                </a:solidFill>
                <a:latin typeface="+mj-lt"/>
              </a:rPr>
              <a:t>Pray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r>
              <a:rPr lang="en-GB" dirty="0" smtClean="0">
                <a:solidFill>
                  <a:schemeClr val="tx1"/>
                </a:solidFill>
                <a:latin typeface="+mn-lt"/>
              </a:rPr>
              <a:t>to the</a:t>
            </a:r>
            <a:br>
              <a:rPr lang="en-GB" dirty="0" smtClean="0">
                <a:solidFill>
                  <a:schemeClr val="tx1"/>
                </a:solidFill>
                <a:latin typeface="+mn-lt"/>
              </a:rPr>
            </a:br>
            <a:r>
              <a:rPr lang="en-GB" dirty="0" smtClean="0">
                <a:solidFill>
                  <a:schemeClr val="tx1"/>
                </a:solidFill>
                <a:latin typeface="+mn-lt"/>
              </a:rPr>
              <a:t>demo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r>
              <a:rPr lang="en-GB" dirty="0" smtClean="0">
                <a:solidFill>
                  <a:schemeClr val="tx1"/>
                </a:solidFill>
                <a:latin typeface="+mj-lt"/>
              </a:rPr>
              <a:t>Gods</a:t>
            </a:r>
            <a:br>
              <a:rPr lang="en-GB" dirty="0" smtClean="0">
                <a:solidFill>
                  <a:schemeClr val="tx1"/>
                </a:solidFill>
                <a:latin typeface="+mj-lt"/>
              </a:rPr>
            </a:br>
            <a:r>
              <a:rPr lang="en-GB" dirty="0" smtClean="0">
                <a:solidFill>
                  <a:schemeClr val="tx1"/>
                </a:solidFill>
                <a:latin typeface="+mj-lt"/>
              </a:rPr>
              <a:t>(again!)</a:t>
            </a:r>
            <a:endParaRPr lang="en-GB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1571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Agenda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 smtClean="0"/>
              <a:t>Desired what?!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 smtClean="0"/>
              <a:t>Citrix XenDesktop and DSC</a:t>
            </a:r>
          </a:p>
          <a:p>
            <a:r>
              <a:rPr lang="en-GB" dirty="0" smtClean="0"/>
              <a:t>Demo time!</a:t>
            </a:r>
          </a:p>
          <a:p>
            <a:r>
              <a:rPr lang="en-GB" dirty="0" smtClean="0"/>
              <a:t>Wrap up</a:t>
            </a:r>
          </a:p>
          <a:p>
            <a:r>
              <a:rPr lang="en-GB" dirty="0" smtClean="0"/>
              <a:t>Questions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 smtClean="0"/>
          </a:p>
          <a:p>
            <a:pPr lvl="1"/>
            <a:endParaRPr lang="en-GB" dirty="0" smtClean="0"/>
          </a:p>
          <a:p>
            <a:pPr>
              <a:buFont typeface="Wingdings" panose="05000000000000000000" pitchFamily="2" charset="2"/>
              <a:buChar char="§"/>
            </a:pPr>
            <a:endParaRPr lang="en-GB" dirty="0" smtClean="0"/>
          </a:p>
          <a:p>
            <a:pPr lvl="1">
              <a:buFont typeface="Wingdings" panose="05000000000000000000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336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Why/When Not to Use DSC?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Disruptive </a:t>
            </a:r>
            <a:r>
              <a:rPr lang="en-GB" sz="3200" b="1" dirty="0" smtClean="0"/>
              <a:t>operational</a:t>
            </a:r>
            <a:r>
              <a:rPr lang="en-GB" dirty="0" smtClean="0"/>
              <a:t> change</a:t>
            </a:r>
          </a:p>
          <a:p>
            <a:pPr lvl="1"/>
            <a:r>
              <a:rPr lang="en-GB" dirty="0" smtClean="0"/>
              <a:t>Cloud management technologies are disruptive</a:t>
            </a:r>
          </a:p>
          <a:p>
            <a:pPr lvl="1"/>
            <a:r>
              <a:rPr lang="en-GB" dirty="0" smtClean="0"/>
              <a:t>Suited to Blue-Green deployments</a:t>
            </a:r>
          </a:p>
          <a:p>
            <a:r>
              <a:rPr lang="en-GB" dirty="0" smtClean="0"/>
              <a:t>DSC != Infrastructure as code</a:t>
            </a:r>
          </a:p>
          <a:p>
            <a:pPr lvl="1"/>
            <a:r>
              <a:rPr lang="en-GB" dirty="0" smtClean="0"/>
              <a:t>Requires additional orchestration</a:t>
            </a:r>
          </a:p>
          <a:p>
            <a:pPr lvl="2"/>
            <a:r>
              <a:rPr lang="en-GB" dirty="0" smtClean="0"/>
              <a:t>AWS </a:t>
            </a:r>
            <a:r>
              <a:rPr lang="en-GB" dirty="0" err="1" smtClean="0"/>
              <a:t>CloudFormation</a:t>
            </a:r>
            <a:r>
              <a:rPr lang="en-GB" dirty="0" smtClean="0"/>
              <a:t> and Azure Resource Manager Templates</a:t>
            </a:r>
          </a:p>
          <a:p>
            <a:pPr lvl="2"/>
            <a:r>
              <a:rPr lang="en-GB" dirty="0" smtClean="0"/>
              <a:t>Chef and Puppet</a:t>
            </a:r>
          </a:p>
          <a:p>
            <a:pPr lvl="2"/>
            <a:r>
              <a:rPr lang="en-GB" dirty="0" smtClean="0"/>
              <a:t>Citrix Lifecycle Management etc.</a:t>
            </a:r>
          </a:p>
          <a:p>
            <a:r>
              <a:rPr lang="en-GB" dirty="0" smtClean="0"/>
              <a:t>Not all services are a good candidate</a:t>
            </a:r>
          </a:p>
          <a:p>
            <a:pPr lvl="1"/>
            <a:r>
              <a:rPr lang="en-GB" dirty="0" smtClean="0"/>
              <a:t>Active Directory users/groups?</a:t>
            </a:r>
          </a:p>
          <a:p>
            <a:pPr lvl="1"/>
            <a:r>
              <a:rPr lang="en-GB" dirty="0" smtClean="0"/>
              <a:t>DNS client host records?</a:t>
            </a:r>
          </a:p>
          <a:p>
            <a:pPr lvl="1"/>
            <a:r>
              <a:rPr lang="en-GB" dirty="0" smtClean="0"/>
              <a:t>Patching?!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227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SCCM DCM versus DSC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200" dirty="0" smtClean="0">
                <a:latin typeface="+mj-lt"/>
                <a:cs typeface="Segoe UI Light" panose="020B0502040204020203" pitchFamily="34" charset="0"/>
              </a:rPr>
              <a:t>Desired Configuration Mgmt</a:t>
            </a:r>
            <a:endParaRPr lang="en-GB" sz="3200" dirty="0">
              <a:latin typeface="+mj-lt"/>
              <a:cs typeface="Segoe UI Light" panose="020B0502040204020203" pitchFamily="34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1014884" y="2505075"/>
            <a:ext cx="4982691" cy="3684588"/>
          </a:xfrm>
        </p:spPr>
        <p:txBody>
          <a:bodyPr/>
          <a:lstStyle/>
          <a:p>
            <a:r>
              <a:rPr lang="en-GB" sz="2400" dirty="0" smtClean="0"/>
              <a:t>Stable environments</a:t>
            </a:r>
          </a:p>
          <a:p>
            <a:r>
              <a:rPr lang="en-GB" sz="2400" dirty="0" smtClean="0"/>
              <a:t>Slow and planned growth</a:t>
            </a:r>
          </a:p>
          <a:p>
            <a:r>
              <a:rPr lang="en-GB" sz="2400" dirty="0" smtClean="0"/>
              <a:t>Unique configurations</a:t>
            </a:r>
          </a:p>
          <a:p>
            <a:r>
              <a:rPr lang="en-GB" sz="2400" dirty="0" smtClean="0"/>
              <a:t>On premises</a:t>
            </a:r>
          </a:p>
          <a:p>
            <a:r>
              <a:rPr lang="en-GB" sz="2400" dirty="0" smtClean="0"/>
              <a:t>Large infrastructure</a:t>
            </a:r>
          </a:p>
          <a:p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GB" sz="3200" dirty="0" smtClean="0">
                <a:latin typeface="+mj-lt"/>
                <a:cs typeface="Segoe UI Light" panose="020B0502040204020203" pitchFamily="34" charset="0"/>
              </a:rPr>
              <a:t>Desired State Configuration</a:t>
            </a:r>
            <a:endParaRPr lang="en-GB" sz="3200" dirty="0">
              <a:latin typeface="+mj-lt"/>
              <a:cs typeface="Segoe UI Light" panose="020B0502040204020203" pitchFamily="34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430944" y="2505075"/>
            <a:ext cx="4924443" cy="3684588"/>
          </a:xfrm>
        </p:spPr>
        <p:txBody>
          <a:bodyPr>
            <a:normAutofit/>
          </a:bodyPr>
          <a:lstStyle/>
          <a:p>
            <a:r>
              <a:rPr lang="en-GB" sz="2400" dirty="0" smtClean="0"/>
              <a:t>Rapidly changing environments and continuous deployment</a:t>
            </a:r>
          </a:p>
          <a:p>
            <a:r>
              <a:rPr lang="en-GB" sz="2400" dirty="0" smtClean="0"/>
              <a:t>Scalability</a:t>
            </a:r>
          </a:p>
          <a:p>
            <a:r>
              <a:rPr lang="en-GB" sz="2400" dirty="0" smtClean="0"/>
              <a:t>No “identities”</a:t>
            </a:r>
          </a:p>
          <a:p>
            <a:r>
              <a:rPr lang="en-GB" sz="2400" dirty="0" smtClean="0"/>
              <a:t>Cloud and on premises</a:t>
            </a:r>
          </a:p>
          <a:p>
            <a:r>
              <a:rPr lang="en-GB" sz="2400" dirty="0" smtClean="0"/>
              <a:t>No infrastructure and no Active Directory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90486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orkspace-cloud-word-clou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6723" y="1126795"/>
            <a:ext cx="5676908" cy="346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3177" y="4284323"/>
            <a:ext cx="9144000" cy="972246"/>
          </a:xfrm>
        </p:spPr>
        <p:txBody>
          <a:bodyPr/>
          <a:lstStyle/>
          <a:p>
            <a:r>
              <a:rPr lang="en-GB" dirty="0" smtClean="0"/>
              <a:t>Citrix Workspace Cloud</a:t>
            </a:r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93177" y="5041841"/>
            <a:ext cx="9144000" cy="767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05FA9"/>
                </a:solidFill>
                <a:effectLst/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GB" sz="4600" dirty="0" smtClean="0"/>
              <a:t>&amp; Citrix Lifecycle Management</a:t>
            </a:r>
            <a:endParaRPr lang="en-GB" sz="4600" dirty="0"/>
          </a:p>
        </p:txBody>
      </p:sp>
    </p:spTree>
    <p:extLst>
      <p:ext uri="{BB962C8B-B14F-4D97-AF65-F5344CB8AC3E}">
        <p14:creationId xmlns:p14="http://schemas.microsoft.com/office/powerpoint/2010/main" val="395638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Additional DSC Resources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Getting Started with DSC (Series)</a:t>
            </a:r>
          </a:p>
          <a:p>
            <a:pPr lvl="1"/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http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://channel9.msdn.com/Series/Getting-Started-with-PowerShell-Desired-State-Configuration-DSC</a:t>
            </a:r>
          </a:p>
          <a:p>
            <a:r>
              <a:rPr lang="en-GB" dirty="0" smtClean="0"/>
              <a:t>Advanced DSC and custom resources (Series)</a:t>
            </a:r>
          </a:p>
          <a:p>
            <a:pPr lvl="1"/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http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://</a:t>
            </a:r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channel9.msdn.com/Series/Advanced-PowerShell-Desired-State-Configuration-DSC-and-Custom-Resources</a:t>
            </a:r>
          </a:p>
          <a:p>
            <a:r>
              <a:rPr lang="en-GB" dirty="0" smtClean="0"/>
              <a:t>Open source DSC resources</a:t>
            </a:r>
            <a:endParaRPr lang="en-GB" dirty="0"/>
          </a:p>
          <a:p>
            <a:pPr lvl="1"/>
            <a:r>
              <a:rPr lang="en-GB" dirty="0" smtClean="0"/>
              <a:t>Microsoft –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https://github.com/powershell</a:t>
            </a:r>
          </a:p>
          <a:p>
            <a:pPr lvl="1"/>
            <a:r>
              <a:rPr lang="en-GB" dirty="0"/>
              <a:t>Powershell.org </a:t>
            </a:r>
            <a:r>
              <a:rPr lang="en-GB" dirty="0" smtClean="0"/>
              <a:t>–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https://</a:t>
            </a:r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github.com/powershellorg</a:t>
            </a:r>
          </a:p>
          <a:p>
            <a:pPr lvl="1"/>
            <a:r>
              <a:rPr lang="en-GB" dirty="0" smtClean="0"/>
              <a:t>Virtual Engine – </a:t>
            </a:r>
            <a:r>
              <a:rPr lang="en-GB" dirty="0" smtClean="0">
                <a:solidFill>
                  <a:schemeClr val="accent1">
                    <a:lumMod val="75000"/>
                  </a:schemeClr>
                </a:solidFill>
              </a:rPr>
              <a:t>https://github.com/VirtualEngine</a:t>
            </a: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961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Other Resources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E2EVC Berlin</a:t>
            </a:r>
          </a:p>
          <a:p>
            <a:pPr lvl="1"/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https://github.com/iainbrighton/E2EVCBerlin2015</a:t>
            </a:r>
            <a:endParaRPr lang="en-GB" dirty="0" smtClean="0"/>
          </a:p>
          <a:p>
            <a:r>
              <a:rPr lang="en-GB" dirty="0" smtClean="0"/>
              <a:t>UK CUG/DuCUG</a:t>
            </a:r>
          </a:p>
          <a:p>
            <a:pPr lvl="1"/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https://github.com/iainbrighton/DuCUGSeptember2015</a:t>
            </a:r>
            <a:endParaRPr lang="en-GB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GB" dirty="0" err="1" smtClean="0"/>
              <a:t>XenAppBlog</a:t>
            </a:r>
            <a:r>
              <a:rPr lang="en-GB" dirty="0" smtClean="0"/>
              <a:t> </a:t>
            </a:r>
            <a:r>
              <a:rPr lang="en-GB" dirty="0" err="1" smtClean="0"/>
              <a:t>VirtualExpo</a:t>
            </a:r>
            <a:endParaRPr lang="en-GB" dirty="0" smtClean="0"/>
          </a:p>
          <a:p>
            <a:pPr lvl="1"/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https://github.com/iainbrighton/VirtualExpoMarch2016</a:t>
            </a:r>
          </a:p>
          <a:p>
            <a:pPr lvl="1"/>
            <a:endParaRPr lang="en-GB" dirty="0" smtClean="0"/>
          </a:p>
          <a:p>
            <a:endParaRPr lang="en-GB" dirty="0"/>
          </a:p>
          <a:p>
            <a:pPr marL="0" indent="0">
              <a:buNone/>
            </a:pP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755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288340" y="4070705"/>
            <a:ext cx="2211796" cy="457200"/>
          </a:xfrm>
        </p:spPr>
        <p:txBody>
          <a:bodyPr/>
          <a:lstStyle/>
          <a:p>
            <a:pPr algn="l"/>
            <a:r>
              <a:rPr lang="en-GB" dirty="0" smtClean="0">
                <a:solidFill>
                  <a:schemeClr val="bg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@</a:t>
            </a:r>
            <a:r>
              <a:rPr lang="en-GB" dirty="0" err="1" smtClean="0">
                <a:solidFill>
                  <a:schemeClr val="bg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iainbrighton</a:t>
            </a:r>
            <a:endParaRPr lang="en-GB" dirty="0">
              <a:solidFill>
                <a:schemeClr val="bg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425" y="4540257"/>
            <a:ext cx="572152" cy="3924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287" y="4070705"/>
            <a:ext cx="577952" cy="444848"/>
          </a:xfrm>
          <a:prstGeom prst="rect">
            <a:avLst/>
          </a:prstGeom>
        </p:spPr>
      </p:pic>
      <p:sp>
        <p:nvSpPr>
          <p:cNvPr id="8" name="Subtitle 4"/>
          <p:cNvSpPr txBox="1">
            <a:spLocks/>
          </p:cNvSpPr>
          <p:nvPr/>
        </p:nvSpPr>
        <p:spPr>
          <a:xfrm>
            <a:off x="4042577" y="4540257"/>
            <a:ext cx="4998417" cy="5483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 smtClean="0">
                <a:solidFill>
                  <a:schemeClr val="bg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iain.brighton@virtualengine.co.uk</a:t>
            </a:r>
            <a:endParaRPr lang="en-GB" dirty="0">
              <a:solidFill>
                <a:schemeClr val="bg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737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Iain Brighton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690688"/>
            <a:ext cx="10564137" cy="4736616"/>
          </a:xfrm>
        </p:spPr>
        <p:txBody>
          <a:bodyPr>
            <a:normAutofit/>
          </a:bodyPr>
          <a:lstStyle/>
          <a:p>
            <a:r>
              <a:rPr lang="en-GB" dirty="0" smtClean="0"/>
              <a:t>Principal Consultant @ Virtual </a:t>
            </a:r>
            <a:r>
              <a:rPr lang="en-GB" dirty="0"/>
              <a:t>Engine</a:t>
            </a:r>
          </a:p>
          <a:p>
            <a:pPr lvl="1"/>
            <a:r>
              <a:rPr lang="en-GB" dirty="0" smtClean="0"/>
              <a:t>Automation and end-user computing focused</a:t>
            </a:r>
          </a:p>
          <a:p>
            <a:pPr lvl="1"/>
            <a:r>
              <a:rPr lang="en-GB" dirty="0" smtClean="0"/>
              <a:t>RES </a:t>
            </a:r>
            <a:r>
              <a:rPr lang="en-GB" dirty="0"/>
              <a:t>Consulting </a:t>
            </a:r>
            <a:r>
              <a:rPr lang="en-GB" dirty="0" smtClean="0"/>
              <a:t>Partner</a:t>
            </a:r>
          </a:p>
          <a:p>
            <a:pPr lvl="1"/>
            <a:r>
              <a:rPr lang="en-GB" dirty="0" smtClean="0"/>
              <a:t>E2E sponsor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 smtClean="0"/>
              <a:t>RES Certified Trainer (RCT) and Valued Professional (RSVP)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 smtClean="0"/>
              <a:t>Amateur developer and PowerShell “junkie”</a:t>
            </a:r>
          </a:p>
          <a:p>
            <a:pPr lvl="1"/>
            <a:r>
              <a:rPr lang="en-GB" dirty="0" smtClean="0"/>
              <a:t>Virtual Engine Toolkit (VET)</a:t>
            </a:r>
          </a:p>
          <a:p>
            <a:pPr lvl="1"/>
            <a:r>
              <a:rPr lang="en-GB" dirty="0" smtClean="0"/>
              <a:t>App-V Configuration Editor (ACE)</a:t>
            </a:r>
          </a:p>
          <a:p>
            <a:pPr lvl="1"/>
            <a:r>
              <a:rPr lang="en-GB" dirty="0" smtClean="0"/>
              <a:t>App-V Package Management provider</a:t>
            </a:r>
          </a:p>
          <a:p>
            <a:pPr lvl="1"/>
            <a:r>
              <a:rPr lang="en-GB" dirty="0" err="1" smtClean="0"/>
              <a:t>PScribo</a:t>
            </a:r>
            <a:r>
              <a:rPr lang="en-GB" dirty="0" smtClean="0"/>
              <a:t> - PowerShell documentation framework</a:t>
            </a:r>
          </a:p>
          <a:p>
            <a:pPr lvl="1"/>
            <a:r>
              <a:rPr lang="en-GB" dirty="0" smtClean="0"/>
              <a:t>Lability - PowerShell </a:t>
            </a:r>
            <a:r>
              <a:rPr lang="en-GB" smtClean="0"/>
              <a:t>DSC </a:t>
            </a:r>
            <a:r>
              <a:rPr lang="en-GB" smtClean="0"/>
              <a:t>Hyper-V Dev/Test </a:t>
            </a:r>
            <a:r>
              <a:rPr lang="en-GB" dirty="0" smtClean="0"/>
              <a:t>Lab deployment framework</a:t>
            </a:r>
          </a:p>
        </p:txBody>
      </p:sp>
    </p:spTree>
    <p:extLst>
      <p:ext uri="{BB962C8B-B14F-4D97-AF65-F5344CB8AC3E}">
        <p14:creationId xmlns:p14="http://schemas.microsoft.com/office/powerpoint/2010/main" val="182287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Desired State Configuration?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77736" y="2189223"/>
            <a:ext cx="8430491" cy="298190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sz="4000" i="1" dirty="0">
                <a:latin typeface="+mj-lt"/>
                <a:cs typeface="Segoe UI Light" panose="020B0502040204020203" pitchFamily="34" charset="0"/>
              </a:rPr>
              <a:t>“DSC is a new management platform in Windows PowerShell that enables deploying and managing configuration data for software services and managing the environment in which these services run.”</a:t>
            </a:r>
            <a:endParaRPr lang="en-GB" sz="4000" i="1" dirty="0" smtClean="0">
              <a:latin typeface="+mj-lt"/>
              <a:cs typeface="Segoe UI Light" panose="020B0502040204020203" pitchFamily="34" charset="0"/>
            </a:endParaRPr>
          </a:p>
          <a:p>
            <a:pPr marL="0" indent="0">
              <a:buNone/>
            </a:pPr>
            <a:endParaRPr lang="en-GB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017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New Management Platform?!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0363" lvl="1" indent="-360363">
              <a:spcBef>
                <a:spcPts val="1000"/>
              </a:spcBef>
            </a:pPr>
            <a:r>
              <a:rPr lang="en-GB" sz="2800" dirty="0"/>
              <a:t>Standards-based</a:t>
            </a:r>
            <a:endParaRPr lang="en-GB" dirty="0"/>
          </a:p>
          <a:p>
            <a:pPr marL="817563" lvl="2" indent="-360363">
              <a:spcBef>
                <a:spcPts val="1000"/>
              </a:spcBef>
            </a:pPr>
            <a:r>
              <a:rPr lang="en-GB" sz="2400" dirty="0"/>
              <a:t>DMTF Managed Object Framework (.MOF) document</a:t>
            </a:r>
          </a:p>
          <a:p>
            <a:pPr marL="817563" lvl="2" indent="-360363">
              <a:spcBef>
                <a:spcPts val="1000"/>
              </a:spcBef>
            </a:pPr>
            <a:r>
              <a:rPr lang="en-GB" sz="2400" dirty="0" smtClean="0"/>
              <a:t>Linux </a:t>
            </a:r>
            <a:r>
              <a:rPr lang="en-GB" sz="2400" dirty="0"/>
              <a:t>support via OMI</a:t>
            </a:r>
          </a:p>
          <a:p>
            <a:r>
              <a:rPr lang="en-GB" dirty="0" smtClean="0"/>
              <a:t>Declarative document</a:t>
            </a:r>
          </a:p>
          <a:p>
            <a:pPr lvl="1"/>
            <a:r>
              <a:rPr lang="en-GB" dirty="0" smtClean="0"/>
              <a:t>Defines the target state</a:t>
            </a:r>
          </a:p>
          <a:p>
            <a:pPr lvl="1"/>
            <a:r>
              <a:rPr lang="en-GB" dirty="0" smtClean="0"/>
              <a:t>Contains no implementation details</a:t>
            </a:r>
          </a:p>
          <a:p>
            <a:pPr lvl="1"/>
            <a:r>
              <a:rPr lang="en-GB" dirty="0" smtClean="0"/>
              <a:t>PowerShell is </a:t>
            </a:r>
            <a:r>
              <a:rPr lang="en-GB" u="sng" dirty="0" smtClean="0"/>
              <a:t>not</a:t>
            </a:r>
            <a:r>
              <a:rPr lang="en-GB" dirty="0" smtClean="0"/>
              <a:t> required to author documents</a:t>
            </a:r>
          </a:p>
          <a:p>
            <a:r>
              <a:rPr lang="en-GB" dirty="0" smtClean="0"/>
              <a:t>Idempotent resources</a:t>
            </a:r>
          </a:p>
          <a:p>
            <a:pPr lvl="1"/>
            <a:r>
              <a:rPr lang="en-GB" dirty="0" smtClean="0"/>
              <a:t>Rinse and repeat</a:t>
            </a:r>
          </a:p>
          <a:p>
            <a:pPr lvl="1"/>
            <a:r>
              <a:rPr lang="en-GB" dirty="0"/>
              <a:t>Eventually </a:t>
            </a:r>
            <a:r>
              <a:rPr lang="en-GB" dirty="0" smtClean="0"/>
              <a:t>consistent</a:t>
            </a:r>
          </a:p>
          <a:p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470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Use DSC?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Windows-native</a:t>
            </a:r>
          </a:p>
          <a:p>
            <a:pPr lvl="1"/>
            <a:r>
              <a:rPr lang="en-GB" dirty="0"/>
              <a:t>Support in Windows Management Framework </a:t>
            </a:r>
            <a:r>
              <a:rPr lang="en-GB" dirty="0" smtClean="0"/>
              <a:t>4.0+</a:t>
            </a:r>
          </a:p>
          <a:p>
            <a:pPr lvl="1"/>
            <a:r>
              <a:rPr lang="en-GB" dirty="0" smtClean="0"/>
              <a:t>DSC v2 </a:t>
            </a:r>
            <a:r>
              <a:rPr lang="en-GB" dirty="0"/>
              <a:t>released with Windows Management Framework </a:t>
            </a:r>
            <a:r>
              <a:rPr lang="en-GB" dirty="0" smtClean="0"/>
              <a:t>5.0</a:t>
            </a:r>
          </a:p>
          <a:p>
            <a:r>
              <a:rPr lang="en-GB" dirty="0" smtClean="0"/>
              <a:t>Traditional </a:t>
            </a:r>
            <a:r>
              <a:rPr lang="en-GB" dirty="0"/>
              <a:t>deployment methodologies don’t work in the cloud</a:t>
            </a:r>
          </a:p>
          <a:p>
            <a:pPr lvl="1"/>
            <a:r>
              <a:rPr lang="en-GB" dirty="0" smtClean="0"/>
              <a:t>OSD, MDT, WDS and/or PVS</a:t>
            </a:r>
          </a:p>
          <a:p>
            <a:pPr lvl="1"/>
            <a:r>
              <a:rPr lang="en-GB" dirty="0"/>
              <a:t>Image </a:t>
            </a:r>
            <a:r>
              <a:rPr lang="en-GB" dirty="0" smtClean="0"/>
              <a:t>management (except MCS in AWS)</a:t>
            </a:r>
            <a:endParaRPr lang="en-GB" dirty="0"/>
          </a:p>
          <a:p>
            <a:r>
              <a:rPr lang="en-GB" dirty="0" smtClean="0"/>
              <a:t>It’s “just” a document</a:t>
            </a:r>
          </a:p>
          <a:p>
            <a:pPr lvl="1"/>
            <a:r>
              <a:rPr lang="en-GB" dirty="0" smtClean="0"/>
              <a:t>Great for version control/change management</a:t>
            </a:r>
          </a:p>
          <a:p>
            <a:pPr lvl="1"/>
            <a:r>
              <a:rPr lang="en-GB" dirty="0" smtClean="0"/>
              <a:t>Self-documenting</a:t>
            </a:r>
            <a:endParaRPr lang="en-GB" dirty="0"/>
          </a:p>
          <a:p>
            <a:r>
              <a:rPr lang="en-GB" dirty="0" smtClean="0"/>
              <a:t>Environmental separation</a:t>
            </a:r>
          </a:p>
          <a:p>
            <a:pPr lvl="1"/>
            <a:r>
              <a:rPr lang="en-GB" dirty="0" smtClean="0"/>
              <a:t>Continuous integration</a:t>
            </a:r>
          </a:p>
          <a:p>
            <a:pPr lvl="1"/>
            <a:r>
              <a:rPr lang="en-GB" dirty="0" smtClean="0"/>
              <a:t>Dev &gt; Test &gt; UAT &gt; Production</a:t>
            </a:r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58960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7431611" y="1823927"/>
            <a:ext cx="2024009" cy="45720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121" y="2750623"/>
            <a:ext cx="844988" cy="9720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5200" y="2750391"/>
            <a:ext cx="835275" cy="95256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5977" y="2750391"/>
            <a:ext cx="835275" cy="952560"/>
          </a:xfrm>
          <a:prstGeom prst="rect">
            <a:avLst/>
          </a:prstGeom>
        </p:spPr>
      </p:pic>
      <p:sp>
        <p:nvSpPr>
          <p:cNvPr id="27" name="Right Arrow 26"/>
          <p:cNvSpPr/>
          <p:nvPr/>
        </p:nvSpPr>
        <p:spPr>
          <a:xfrm>
            <a:off x="4340504" y="2990612"/>
            <a:ext cx="3206463" cy="4920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Architecture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3969" y="2750623"/>
            <a:ext cx="980963" cy="8650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1140" y="3680335"/>
            <a:ext cx="990675" cy="777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9689" y="4522567"/>
            <a:ext cx="1029525" cy="7678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09114" y="5355078"/>
            <a:ext cx="1010100" cy="75816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4991831" y="1823927"/>
            <a:ext cx="2024009" cy="45720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2484472" y="1823927"/>
            <a:ext cx="2024009" cy="4572000"/>
            <a:chOff x="2140318" y="1850078"/>
            <a:chExt cx="2024009" cy="4572000"/>
          </a:xfrm>
        </p:grpSpPr>
        <p:sp>
          <p:nvSpPr>
            <p:cNvPr id="15" name="Rectangle 14"/>
            <p:cNvSpPr/>
            <p:nvPr/>
          </p:nvSpPr>
          <p:spPr>
            <a:xfrm>
              <a:off x="2140318" y="1850078"/>
              <a:ext cx="2024009" cy="4572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433769" y="1990261"/>
              <a:ext cx="156258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Authoring</a:t>
              </a:r>
              <a:r>
                <a:rPr lang="en-GB" sz="20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/>
              </a:r>
              <a:br>
                <a:rPr lang="en-GB" sz="20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</a:br>
              <a:r>
                <a:rPr lang="en-GB" sz="20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Phase</a:t>
              </a:r>
              <a:endParaRPr lang="en-GB" sz="20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268842" y="1964110"/>
            <a:ext cx="156258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Staging</a:t>
            </a:r>
            <a:br>
              <a:rPr lang="en-GB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Phase</a:t>
            </a:r>
            <a:endParaRPr lang="en-GB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546967" y="1964110"/>
            <a:ext cx="1793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b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Phase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0343" y="2750391"/>
            <a:ext cx="835275" cy="95256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48977" y="3272095"/>
            <a:ext cx="407925" cy="40824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10195" y="2781401"/>
            <a:ext cx="679875" cy="78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41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2.96296E-6 L 0.15691 -0.00208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39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7430357" y="1819144"/>
            <a:ext cx="2024009" cy="45720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867" y="2745840"/>
            <a:ext cx="844988" cy="9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2715" y="2745840"/>
            <a:ext cx="980963" cy="8650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9886" y="3675552"/>
            <a:ext cx="990675" cy="777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8435" y="4517784"/>
            <a:ext cx="1029525" cy="7678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7860" y="5350295"/>
            <a:ext cx="1010100" cy="75816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4990577" y="1819144"/>
            <a:ext cx="2024009" cy="45720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2483218" y="1819144"/>
            <a:ext cx="2024009" cy="4572000"/>
            <a:chOff x="2140318" y="1850078"/>
            <a:chExt cx="2024009" cy="4572000"/>
          </a:xfrm>
        </p:grpSpPr>
        <p:sp>
          <p:nvSpPr>
            <p:cNvPr id="15" name="Rectangle 14"/>
            <p:cNvSpPr/>
            <p:nvPr/>
          </p:nvSpPr>
          <p:spPr>
            <a:xfrm>
              <a:off x="2140318" y="1850078"/>
              <a:ext cx="2024009" cy="457200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433769" y="1990261"/>
              <a:ext cx="1562582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Authoring</a:t>
              </a:r>
              <a:r>
                <a:rPr lang="en-GB" sz="20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/>
              </a:r>
              <a:br>
                <a:rPr lang="en-GB" sz="20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</a:br>
              <a:r>
                <a:rPr lang="en-GB" sz="2000" dirty="0" smtClean="0">
                  <a:latin typeface="Segoe UI" panose="020B0502040204020203" pitchFamily="34" charset="0"/>
                  <a:cs typeface="Segoe UI" panose="020B0502040204020203" pitchFamily="34" charset="0"/>
                </a:rPr>
                <a:t>Phase</a:t>
              </a:r>
              <a:endParaRPr lang="en-GB" sz="20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267588" y="1959327"/>
            <a:ext cx="156258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Staging</a:t>
            </a:r>
            <a:br>
              <a:rPr lang="en-GB" sz="2000" dirty="0" smtClean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Phase</a:t>
            </a:r>
            <a:endParaRPr lang="en-GB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545713" y="1959327"/>
            <a:ext cx="1793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b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GB" dirty="0" smtClean="0">
                <a:latin typeface="Segoe UI" panose="020B0502040204020203" pitchFamily="34" charset="0"/>
                <a:cs typeface="Segoe UI" panose="020B0502040204020203" pitchFamily="34" charset="0"/>
              </a:rPr>
              <a:t>Phase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7723" y="3267312"/>
            <a:ext cx="407925" cy="40824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08941" y="2776618"/>
            <a:ext cx="679875" cy="78732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867" y="3834942"/>
            <a:ext cx="844988" cy="9720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7723" y="4356414"/>
            <a:ext cx="407925" cy="40824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8141" y="4924044"/>
            <a:ext cx="844988" cy="972000"/>
          </a:xfrm>
          <a:prstGeom prst="rect">
            <a:avLst/>
          </a:prstGeom>
        </p:spPr>
      </p:pic>
      <p:sp>
        <p:nvSpPr>
          <p:cNvPr id="37" name="Right Arrow 36"/>
          <p:cNvSpPr/>
          <p:nvPr/>
        </p:nvSpPr>
        <p:spPr>
          <a:xfrm rot="3057176">
            <a:off x="6174654" y="3899766"/>
            <a:ext cx="2350437" cy="4920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5997" y="5445516"/>
            <a:ext cx="407925" cy="40824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08940" y="3927282"/>
            <a:ext cx="679875" cy="787320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03845" y="5016384"/>
            <a:ext cx="679875" cy="787320"/>
          </a:xfrm>
          <a:prstGeom prst="rect">
            <a:avLst/>
          </a:prstGeom>
        </p:spPr>
      </p:pic>
      <p:sp>
        <p:nvSpPr>
          <p:cNvPr id="40" name="Right Arrow 39"/>
          <p:cNvSpPr/>
          <p:nvPr/>
        </p:nvSpPr>
        <p:spPr>
          <a:xfrm>
            <a:off x="6464611" y="5164033"/>
            <a:ext cx="1438762" cy="492021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ight Arrow 40"/>
          <p:cNvSpPr/>
          <p:nvPr/>
        </p:nvSpPr>
        <p:spPr>
          <a:xfrm rot="18661123">
            <a:off x="6157841" y="4267356"/>
            <a:ext cx="2402301" cy="492021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ight Arrow 41"/>
          <p:cNvSpPr/>
          <p:nvPr/>
        </p:nvSpPr>
        <p:spPr>
          <a:xfrm>
            <a:off x="6464610" y="4070531"/>
            <a:ext cx="1546233" cy="492021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/>
          <p:cNvSpPr txBox="1"/>
          <p:nvPr/>
        </p:nvSpPr>
        <p:spPr>
          <a:xfrm>
            <a:off x="8258284" y="3910463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v5</a:t>
            </a:r>
            <a:endParaRPr lang="en-GB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" name="Right Arrow 35"/>
          <p:cNvSpPr/>
          <p:nvPr/>
        </p:nvSpPr>
        <p:spPr>
          <a:xfrm rot="1788244">
            <a:off x="6461173" y="3429541"/>
            <a:ext cx="1611815" cy="4920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TextBox 42"/>
          <p:cNvSpPr txBox="1"/>
          <p:nvPr/>
        </p:nvSpPr>
        <p:spPr>
          <a:xfrm>
            <a:off x="8266931" y="5010144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v5</a:t>
            </a:r>
            <a:endParaRPr lang="en-GB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Right Arrow 43"/>
          <p:cNvSpPr/>
          <p:nvPr/>
        </p:nvSpPr>
        <p:spPr>
          <a:xfrm rot="1904554">
            <a:off x="6405483" y="4550477"/>
            <a:ext cx="1689107" cy="492021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Architecture</a:t>
            </a:r>
            <a:endParaRPr lang="en-GB" dirty="0"/>
          </a:p>
        </p:txBody>
      </p:sp>
      <p:sp>
        <p:nvSpPr>
          <p:cNvPr id="34" name="Right Arrow 33"/>
          <p:cNvSpPr/>
          <p:nvPr/>
        </p:nvSpPr>
        <p:spPr>
          <a:xfrm>
            <a:off x="6490312" y="2985829"/>
            <a:ext cx="1438762" cy="4920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/>
          <p:cNvSpPr txBox="1"/>
          <p:nvPr/>
        </p:nvSpPr>
        <p:spPr>
          <a:xfrm>
            <a:off x="8263108" y="2827592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v5</a:t>
            </a:r>
            <a:endParaRPr lang="en-GB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78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0" grpId="0" animBg="1"/>
      <p:bldP spid="41" grpId="0" animBg="1"/>
      <p:bldP spid="42" grpId="0" animBg="1"/>
      <p:bldP spid="18" grpId="0"/>
      <p:bldP spid="36" grpId="0" animBg="1"/>
      <p:bldP spid="36" grpId="2" animBg="1"/>
      <p:bldP spid="43" grpId="0"/>
      <p:bldP spid="44" grpId="0" animBg="1"/>
      <p:bldP spid="34" grpId="0" animBg="1"/>
      <p:bldP spid="34" grpId="2" animBg="1"/>
      <p:bldP spid="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38200" y="1690688"/>
            <a:ext cx="4715435" cy="4662815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txBody>
          <a:bodyPr wrap="square">
            <a:spAutoFit/>
          </a:bodyPr>
          <a:lstStyle/>
          <a:p>
            <a:r>
              <a:rPr lang="en-GB" sz="1100" dirty="0"/>
              <a:t> </a:t>
            </a:r>
            <a:r>
              <a:rPr lang="en-GB" sz="1100" dirty="0">
                <a:solidFill>
                  <a:srgbClr val="006400"/>
                </a:solidFill>
                <a:latin typeface="Lucida Console" panose="020B0609040504020204" pitchFamily="49" charset="0"/>
              </a:rPr>
              <a:t>#requires -version 4</a:t>
            </a:r>
            <a:endParaRPr lang="en-GB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endParaRPr lang="en-GB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100" dirty="0">
                <a:solidFill>
                  <a:srgbClr val="00008B"/>
                </a:solidFill>
                <a:latin typeface="Lucida Console" panose="020B0609040504020204" pitchFamily="49" charset="0"/>
              </a:rPr>
              <a:t>configuration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>
                <a:solidFill>
                  <a:srgbClr val="8A2BE2"/>
                </a:solidFill>
                <a:latin typeface="Lucida Console" panose="020B0609040504020204" pitchFamily="49" charset="0"/>
              </a:rPr>
              <a:t>DemoConfiguration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 smtClean="0">
                <a:solidFill>
                  <a:prstClr val="black"/>
                </a:solidFill>
                <a:latin typeface="Lucida Console" panose="020B0609040504020204" pitchFamily="49" charset="0"/>
              </a:rPr>
              <a:t>{</a:t>
            </a:r>
            <a:endParaRPr lang="en-GB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GB" sz="1100" dirty="0">
                <a:solidFill>
                  <a:srgbClr val="00008B"/>
                </a:solidFill>
                <a:latin typeface="Lucida Console" panose="020B0609040504020204" pitchFamily="49" charset="0"/>
              </a:rPr>
              <a:t>param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(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sz="1100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GB" sz="1100" dirty="0">
                <a:solidFill>
                  <a:srgbClr val="008080"/>
                </a:solidFill>
                <a:latin typeface="Lucida Console" panose="020B0609040504020204" pitchFamily="49" charset="0"/>
              </a:rPr>
              <a:t>System.String</a:t>
            </a:r>
            <a:r>
              <a:rPr lang="en-GB" sz="1100" dirty="0">
                <a:solidFill>
                  <a:srgbClr val="A9A9A9"/>
                </a:solidFill>
                <a:latin typeface="Lucida Console" panose="020B0609040504020204" pitchFamily="49" charset="0"/>
              </a:rPr>
              <a:t>[]]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>
                <a:solidFill>
                  <a:srgbClr val="FF4500"/>
                </a:solidFill>
                <a:latin typeface="Lucida Console" panose="020B0609040504020204" pitchFamily="49" charset="0"/>
              </a:rPr>
              <a:t>$ComputerName</a:t>
            </a:r>
            <a:endParaRPr lang="en-GB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)</a:t>
            </a:r>
          </a:p>
          <a:p>
            <a:endParaRPr lang="en-GB" sz="1100" dirty="0" smtClean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100" dirty="0" smtClean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node </a:t>
            </a:r>
            <a:r>
              <a:rPr lang="en-GB" sz="1100" dirty="0">
                <a:solidFill>
                  <a:srgbClr val="FF4500"/>
                </a:solidFill>
                <a:latin typeface="Lucida Console" panose="020B0609040504020204" pitchFamily="49" charset="0"/>
              </a:rPr>
              <a:t>$ComputerName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r>
              <a:rPr lang="en-GB" sz="1100" dirty="0" smtClean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File </a:t>
            </a:r>
            <a:r>
              <a:rPr lang="en-GB" sz="1100" dirty="0">
                <a:solidFill>
                  <a:srgbClr val="8A2BE2"/>
                </a:solidFill>
                <a:latin typeface="Lucida Console" panose="020B0609040504020204" pitchFamily="49" charset="0"/>
              </a:rPr>
              <a:t>Reports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DestinationPath </a:t>
            </a:r>
            <a:r>
              <a:rPr lang="en-GB" sz="11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'C:\Reports'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Ensure </a:t>
            </a:r>
            <a:r>
              <a:rPr lang="en-GB" sz="11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'Present'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Type </a:t>
            </a:r>
            <a:r>
              <a:rPr lang="en-GB" sz="11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'Directory'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}</a:t>
            </a:r>
          </a:p>
          <a:p>
            <a:r>
              <a:rPr lang="en-GB" sz="1100" dirty="0" smtClean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Service </a:t>
            </a:r>
            <a:r>
              <a:rPr lang="en-GB" sz="1100" dirty="0">
                <a:solidFill>
                  <a:srgbClr val="8A2BE2"/>
                </a:solidFill>
                <a:latin typeface="Lucida Console" panose="020B0609040504020204" pitchFamily="49" charset="0"/>
              </a:rPr>
              <a:t>WindowsUpdate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Name </a:t>
            </a:r>
            <a:r>
              <a:rPr lang="en-GB" sz="11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'wuauserv'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StartupType </a:t>
            </a:r>
            <a:r>
              <a:rPr lang="en-GB" sz="11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'Automatic'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State </a:t>
            </a:r>
            <a:r>
              <a:rPr lang="en-GB" sz="11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'Running'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}</a:t>
            </a:r>
          </a:p>
          <a:p>
            <a:r>
              <a:rPr lang="en-GB" sz="1100" dirty="0" smtClean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WindowsFeature </a:t>
            </a:r>
            <a:r>
              <a:rPr lang="en-GB" sz="1100" dirty="0">
                <a:solidFill>
                  <a:srgbClr val="8A2BE2"/>
                </a:solidFill>
                <a:latin typeface="Lucida Console" panose="020B0609040504020204" pitchFamily="49" charset="0"/>
              </a:rPr>
              <a:t>RemoteDesktopServices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Name </a:t>
            </a:r>
            <a:r>
              <a:rPr lang="en-GB" sz="11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'RDS-RD-Server'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Ensure </a:t>
            </a:r>
            <a:r>
              <a:rPr lang="en-GB" sz="11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'Present'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DependsOn </a:t>
            </a:r>
            <a:r>
              <a:rPr lang="en-GB" sz="11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'[Service]WindowsUpdate'</a:t>
            </a:r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;</a:t>
            </a: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GB" sz="1100" dirty="0" smtClean="0">
                <a:solidFill>
                  <a:prstClr val="black"/>
                </a:solidFill>
                <a:latin typeface="Lucida Console" panose="020B0609040504020204" pitchFamily="49" charset="0"/>
              </a:rPr>
              <a:t>}   </a:t>
            </a:r>
          </a:p>
          <a:p>
            <a:r>
              <a:rPr lang="en-GB" sz="1100" dirty="0" smtClean="0">
                <a:solidFill>
                  <a:prstClr val="black"/>
                </a:solidFill>
                <a:latin typeface="Lucida Console" panose="020B0609040504020204" pitchFamily="49" charset="0"/>
              </a:rPr>
              <a:t>    } </a:t>
            </a:r>
            <a:r>
              <a:rPr lang="en-GB" sz="1100" dirty="0" smtClean="0">
                <a:solidFill>
                  <a:srgbClr val="006400"/>
                </a:solidFill>
                <a:latin typeface="Lucida Console" panose="020B0609040504020204" pitchFamily="49" charset="0"/>
              </a:rPr>
              <a:t>#end node</a:t>
            </a:r>
          </a:p>
          <a:p>
            <a:endParaRPr lang="en-GB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} </a:t>
            </a:r>
            <a:r>
              <a:rPr lang="en-GB" sz="1100" dirty="0">
                <a:solidFill>
                  <a:srgbClr val="006400"/>
                </a:solidFill>
                <a:latin typeface="Lucida Console" panose="020B0609040504020204" pitchFamily="49" charset="0"/>
              </a:rPr>
              <a:t>#end configuration</a:t>
            </a:r>
            <a:endParaRPr lang="en-GB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01552" y="1690688"/>
            <a:ext cx="5652247" cy="466281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GB" sz="1100" dirty="0" smtClean="0">
                <a:latin typeface="Lucida Console" panose="020B0609040504020204" pitchFamily="49" charset="0"/>
              </a:rPr>
              <a:t>...</a:t>
            </a:r>
          </a:p>
          <a:p>
            <a:r>
              <a:rPr lang="en-GB" sz="1100" dirty="0" smtClean="0">
                <a:latin typeface="Lucida Console" panose="020B0609040504020204" pitchFamily="49" charset="0"/>
              </a:rPr>
              <a:t/>
            </a:r>
            <a:br>
              <a:rPr lang="en-GB" sz="1100" dirty="0" smtClean="0">
                <a:latin typeface="Lucida Console" panose="020B0609040504020204" pitchFamily="49" charset="0"/>
              </a:rPr>
            </a:br>
            <a:r>
              <a:rPr lang="en-GB" sz="1100" dirty="0" smtClean="0">
                <a:latin typeface="Lucida Console" panose="020B0609040504020204" pitchFamily="49" charset="0"/>
              </a:rPr>
              <a:t>instance </a:t>
            </a:r>
            <a:r>
              <a:rPr lang="en-GB" sz="1100" dirty="0">
                <a:latin typeface="Lucida Console" panose="020B0609040504020204" pitchFamily="49" charset="0"/>
              </a:rPr>
              <a:t>of </a:t>
            </a:r>
            <a:r>
              <a:rPr lang="en-GB" sz="1100" dirty="0" err="1">
                <a:latin typeface="Lucida Console" panose="020B0609040504020204" pitchFamily="49" charset="0"/>
              </a:rPr>
              <a:t>MSFT_ServiceResource</a:t>
            </a:r>
            <a:r>
              <a:rPr lang="en-GB" sz="1100" dirty="0">
                <a:latin typeface="Lucida Console" panose="020B0609040504020204" pitchFamily="49" charset="0"/>
              </a:rPr>
              <a:t> as $MSFT_ServiceResource1ref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{</a:t>
            </a:r>
          </a:p>
          <a:p>
            <a:r>
              <a:rPr lang="en-GB" sz="1100" dirty="0" smtClean="0">
                <a:latin typeface="Lucida Console" panose="020B0609040504020204" pitchFamily="49" charset="0"/>
              </a:rPr>
              <a:t> </a:t>
            </a:r>
            <a:r>
              <a:rPr lang="en-GB" sz="1100" dirty="0" err="1" smtClean="0">
                <a:latin typeface="Lucida Console" panose="020B0609040504020204" pitchFamily="49" charset="0"/>
              </a:rPr>
              <a:t>ResourceID</a:t>
            </a:r>
            <a:r>
              <a:rPr lang="en-GB" sz="1100" dirty="0" smtClean="0">
                <a:latin typeface="Lucida Console" panose="020B0609040504020204" pitchFamily="49" charset="0"/>
              </a:rPr>
              <a:t> </a:t>
            </a:r>
            <a:r>
              <a:rPr lang="en-GB" sz="1100" dirty="0">
                <a:latin typeface="Lucida Console" panose="020B0609040504020204" pitchFamily="49" charset="0"/>
              </a:rPr>
              <a:t>= "[Service]WindowsUpdate";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 State = "Running";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 </a:t>
            </a:r>
            <a:r>
              <a:rPr lang="en-GB" sz="1100" dirty="0" err="1">
                <a:latin typeface="Lucida Console" panose="020B0609040504020204" pitchFamily="49" charset="0"/>
              </a:rPr>
              <a:t>SourceInfo</a:t>
            </a:r>
            <a:r>
              <a:rPr lang="en-GB" sz="1100" dirty="0">
                <a:latin typeface="Lucida Console" panose="020B0609040504020204" pitchFamily="49" charset="0"/>
              </a:rPr>
              <a:t> = </a:t>
            </a:r>
            <a:r>
              <a:rPr lang="en-GB" sz="1100" dirty="0" smtClean="0">
                <a:latin typeface="Lucida Console" panose="020B0609040504020204" pitchFamily="49" charset="0"/>
              </a:rPr>
              <a:t>“C</a:t>
            </a:r>
            <a:r>
              <a:rPr lang="en-GB" sz="1100" dirty="0">
                <a:latin typeface="Lucida Console" panose="020B0609040504020204" pitchFamily="49" charset="0"/>
              </a:rPr>
              <a:t>:\\TestLab\\Resources\\</a:t>
            </a:r>
            <a:r>
              <a:rPr lang="en-GB" sz="1100" dirty="0" err="1">
                <a:latin typeface="Lucida Console" panose="020B0609040504020204" pitchFamily="49" charset="0"/>
              </a:rPr>
              <a:t>DSCConfigurations</a:t>
            </a:r>
            <a:r>
              <a:rPr lang="en-GB" sz="1100" dirty="0" smtClean="0">
                <a:latin typeface="Lucida Console" panose="020B0609040504020204" pitchFamily="49" charset="0"/>
              </a:rPr>
              <a:t>\\..</a:t>
            </a:r>
            <a:endParaRPr lang="en-GB" sz="1100" dirty="0">
              <a:latin typeface="Lucida Console" panose="020B0609040504020204" pitchFamily="49" charset="0"/>
            </a:endParaRPr>
          </a:p>
          <a:p>
            <a:r>
              <a:rPr lang="en-GB" sz="1100" dirty="0">
                <a:latin typeface="Lucida Console" panose="020B0609040504020204" pitchFamily="49" charset="0"/>
              </a:rPr>
              <a:t> Name = "wuauserv";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 StartupType = "Automatic";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 </a:t>
            </a:r>
            <a:r>
              <a:rPr lang="en-GB" sz="1100" dirty="0" err="1">
                <a:latin typeface="Lucida Console" panose="020B0609040504020204" pitchFamily="49" charset="0"/>
              </a:rPr>
              <a:t>ModuleName</a:t>
            </a:r>
            <a:r>
              <a:rPr lang="en-GB" sz="1100" dirty="0">
                <a:latin typeface="Lucida Console" panose="020B0609040504020204" pitchFamily="49" charset="0"/>
              </a:rPr>
              <a:t> = "</a:t>
            </a:r>
            <a:r>
              <a:rPr lang="en-GB" sz="1100" dirty="0" err="1">
                <a:latin typeface="Lucida Console" panose="020B0609040504020204" pitchFamily="49" charset="0"/>
              </a:rPr>
              <a:t>PSDesiredStateConfiguration</a:t>
            </a:r>
            <a:r>
              <a:rPr lang="en-GB" sz="1100" dirty="0">
                <a:latin typeface="Lucida Console" panose="020B0609040504020204" pitchFamily="49" charset="0"/>
              </a:rPr>
              <a:t>";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 </a:t>
            </a:r>
            <a:r>
              <a:rPr lang="en-GB" sz="1100" dirty="0" err="1">
                <a:latin typeface="Lucida Console" panose="020B0609040504020204" pitchFamily="49" charset="0"/>
              </a:rPr>
              <a:t>ModuleVersion</a:t>
            </a:r>
            <a:r>
              <a:rPr lang="en-GB" sz="1100" dirty="0">
                <a:latin typeface="Lucida Console" panose="020B0609040504020204" pitchFamily="49" charset="0"/>
              </a:rPr>
              <a:t> = "1.0";</a:t>
            </a:r>
          </a:p>
          <a:p>
            <a:r>
              <a:rPr lang="en-GB" sz="1100" dirty="0" smtClean="0">
                <a:latin typeface="Lucida Console" panose="020B0609040504020204" pitchFamily="49" charset="0"/>
              </a:rPr>
              <a:t>};</a:t>
            </a:r>
            <a:endParaRPr lang="en-GB" sz="1100" dirty="0">
              <a:latin typeface="Lucida Console" panose="020B0609040504020204" pitchFamily="49" charset="0"/>
            </a:endParaRPr>
          </a:p>
          <a:p>
            <a:endParaRPr lang="en-GB" sz="1100" dirty="0">
              <a:latin typeface="Lucida Console" panose="020B0609040504020204" pitchFamily="49" charset="0"/>
            </a:endParaRPr>
          </a:p>
          <a:p>
            <a:r>
              <a:rPr lang="en-GB" sz="1100" dirty="0">
                <a:latin typeface="Lucida Console" panose="020B0609040504020204" pitchFamily="49" charset="0"/>
              </a:rPr>
              <a:t>instance of </a:t>
            </a:r>
            <a:r>
              <a:rPr lang="en-GB" sz="1100" dirty="0" err="1">
                <a:latin typeface="Lucida Console" panose="020B0609040504020204" pitchFamily="49" charset="0"/>
              </a:rPr>
              <a:t>MSFT_RoleResource</a:t>
            </a:r>
            <a:r>
              <a:rPr lang="en-GB" sz="1100" dirty="0">
                <a:latin typeface="Lucida Console" panose="020B0609040504020204" pitchFamily="49" charset="0"/>
              </a:rPr>
              <a:t> as $MSFT_RoleResource1ref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{</a:t>
            </a:r>
          </a:p>
          <a:p>
            <a:r>
              <a:rPr lang="en-GB" sz="1100" dirty="0" smtClean="0">
                <a:latin typeface="Lucida Console" panose="020B0609040504020204" pitchFamily="49" charset="0"/>
              </a:rPr>
              <a:t> </a:t>
            </a:r>
            <a:r>
              <a:rPr lang="en-GB" sz="1100" dirty="0" err="1" smtClean="0">
                <a:latin typeface="Lucida Console" panose="020B0609040504020204" pitchFamily="49" charset="0"/>
              </a:rPr>
              <a:t>ResourceID</a:t>
            </a:r>
            <a:r>
              <a:rPr lang="en-GB" sz="1100" dirty="0" smtClean="0">
                <a:latin typeface="Lucida Console" panose="020B0609040504020204" pitchFamily="49" charset="0"/>
              </a:rPr>
              <a:t> </a:t>
            </a:r>
            <a:r>
              <a:rPr lang="en-GB" sz="1100" dirty="0">
                <a:latin typeface="Lucida Console" panose="020B0609040504020204" pitchFamily="49" charset="0"/>
              </a:rPr>
              <a:t>= "[WindowsFeature]RemoteDesktopServices";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 Ensure = "Present";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 </a:t>
            </a:r>
            <a:r>
              <a:rPr lang="en-GB" sz="1100" dirty="0" err="1">
                <a:latin typeface="Lucida Console" panose="020B0609040504020204" pitchFamily="49" charset="0"/>
              </a:rPr>
              <a:t>SourceInfo</a:t>
            </a:r>
            <a:r>
              <a:rPr lang="en-GB" sz="1100" dirty="0">
                <a:latin typeface="Lucida Console" panose="020B0609040504020204" pitchFamily="49" charset="0"/>
              </a:rPr>
              <a:t> = "C:\\TestLab\\Resources</a:t>
            </a:r>
            <a:r>
              <a:rPr lang="en-GB" sz="1100" dirty="0" smtClean="0">
                <a:latin typeface="Lucida Console" panose="020B0609040504020204" pitchFamily="49" charset="0"/>
              </a:rPr>
              <a:t>\\DSCConfigurations\\..</a:t>
            </a:r>
            <a:endParaRPr lang="en-GB" sz="1100" dirty="0">
              <a:latin typeface="Lucida Console" panose="020B0609040504020204" pitchFamily="49" charset="0"/>
            </a:endParaRPr>
          </a:p>
          <a:p>
            <a:r>
              <a:rPr lang="en-GB" sz="1100" dirty="0">
                <a:latin typeface="Lucida Console" panose="020B0609040504020204" pitchFamily="49" charset="0"/>
              </a:rPr>
              <a:t> Name = "RDS-RD-Server";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 </a:t>
            </a:r>
            <a:r>
              <a:rPr lang="en-GB" sz="1100" dirty="0" err="1">
                <a:latin typeface="Lucida Console" panose="020B0609040504020204" pitchFamily="49" charset="0"/>
              </a:rPr>
              <a:t>ModuleName</a:t>
            </a:r>
            <a:r>
              <a:rPr lang="en-GB" sz="1100" dirty="0">
                <a:latin typeface="Lucida Console" panose="020B0609040504020204" pitchFamily="49" charset="0"/>
              </a:rPr>
              <a:t> = "</a:t>
            </a:r>
            <a:r>
              <a:rPr lang="en-GB" sz="1100" dirty="0" err="1">
                <a:latin typeface="Lucida Console" panose="020B0609040504020204" pitchFamily="49" charset="0"/>
              </a:rPr>
              <a:t>PSDesiredStateConfiguration</a:t>
            </a:r>
            <a:r>
              <a:rPr lang="en-GB" sz="1100" dirty="0">
                <a:latin typeface="Lucida Console" panose="020B0609040504020204" pitchFamily="49" charset="0"/>
              </a:rPr>
              <a:t>";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 </a:t>
            </a:r>
            <a:r>
              <a:rPr lang="en-GB" sz="1100" dirty="0" err="1">
                <a:latin typeface="Lucida Console" panose="020B0609040504020204" pitchFamily="49" charset="0"/>
              </a:rPr>
              <a:t>ModuleVersion</a:t>
            </a:r>
            <a:r>
              <a:rPr lang="en-GB" sz="1100" dirty="0">
                <a:latin typeface="Lucida Console" panose="020B0609040504020204" pitchFamily="49" charset="0"/>
              </a:rPr>
              <a:t> = "1.0";</a:t>
            </a:r>
          </a:p>
          <a:p>
            <a:r>
              <a:rPr lang="en-GB" sz="1100" dirty="0" smtClean="0">
                <a:latin typeface="Lucida Console" panose="020B0609040504020204" pitchFamily="49" charset="0"/>
              </a:rPr>
              <a:t> </a:t>
            </a:r>
            <a:r>
              <a:rPr lang="en-GB" sz="1100" dirty="0" err="1" smtClean="0">
                <a:latin typeface="Lucida Console" panose="020B0609040504020204" pitchFamily="49" charset="0"/>
              </a:rPr>
              <a:t>DependsOn</a:t>
            </a:r>
            <a:r>
              <a:rPr lang="en-GB" sz="1100" dirty="0" smtClean="0">
                <a:latin typeface="Lucida Console" panose="020B0609040504020204" pitchFamily="49" charset="0"/>
              </a:rPr>
              <a:t> </a:t>
            </a:r>
            <a:r>
              <a:rPr lang="en-GB" sz="1100" dirty="0">
                <a:latin typeface="Lucida Console" panose="020B0609040504020204" pitchFamily="49" charset="0"/>
              </a:rPr>
              <a:t>= {</a:t>
            </a:r>
          </a:p>
          <a:p>
            <a:r>
              <a:rPr lang="en-GB" sz="1100" dirty="0" smtClean="0">
                <a:latin typeface="Lucida Console" panose="020B0609040504020204" pitchFamily="49" charset="0"/>
              </a:rPr>
              <a:t>    </a:t>
            </a:r>
            <a:r>
              <a:rPr lang="en-GB" sz="1100" dirty="0">
                <a:latin typeface="Lucida Console" panose="020B0609040504020204" pitchFamily="49" charset="0"/>
              </a:rPr>
              <a:t>"[</a:t>
            </a:r>
            <a:r>
              <a:rPr lang="en-GB" sz="1100" dirty="0" smtClean="0">
                <a:latin typeface="Lucida Console" panose="020B0609040504020204" pitchFamily="49" charset="0"/>
              </a:rPr>
              <a:t>Service]</a:t>
            </a:r>
            <a:r>
              <a:rPr lang="en-GB" sz="1100" dirty="0" err="1" smtClean="0">
                <a:latin typeface="Lucida Console" panose="020B0609040504020204" pitchFamily="49" charset="0"/>
              </a:rPr>
              <a:t>WindowsUpdate</a:t>
            </a:r>
            <a:r>
              <a:rPr lang="en-GB" sz="1100" dirty="0" smtClean="0">
                <a:latin typeface="Lucida Console" panose="020B0609040504020204" pitchFamily="49" charset="0"/>
              </a:rPr>
              <a:t>“</a:t>
            </a:r>
          </a:p>
          <a:p>
            <a:r>
              <a:rPr lang="en-GB" sz="1100" dirty="0">
                <a:latin typeface="Lucida Console" panose="020B0609040504020204" pitchFamily="49" charset="0"/>
              </a:rPr>
              <a:t> </a:t>
            </a:r>
            <a:r>
              <a:rPr lang="en-GB" sz="1100" dirty="0" smtClean="0">
                <a:latin typeface="Lucida Console" panose="020B0609040504020204" pitchFamily="49" charset="0"/>
              </a:rPr>
              <a:t>};</a:t>
            </a:r>
            <a:endParaRPr lang="en-GB" sz="1100" dirty="0">
              <a:latin typeface="Lucida Console" panose="020B0609040504020204" pitchFamily="49" charset="0"/>
            </a:endParaRPr>
          </a:p>
          <a:p>
            <a:r>
              <a:rPr lang="en-GB" sz="1100" dirty="0" smtClean="0">
                <a:latin typeface="Lucida Console" panose="020B0609040504020204" pitchFamily="49" charset="0"/>
              </a:rPr>
              <a:t>};</a:t>
            </a:r>
          </a:p>
          <a:p>
            <a:endParaRPr lang="en-GB" sz="1100" dirty="0">
              <a:latin typeface="Lucida Console" panose="020B0609040504020204" pitchFamily="49" charset="0"/>
            </a:endParaRPr>
          </a:p>
          <a:p>
            <a:r>
              <a:rPr lang="en-GB" sz="1100" dirty="0" smtClean="0">
                <a:latin typeface="Lucida Console" panose="020B0609040504020204" pitchFamily="49" charset="0"/>
              </a:rPr>
              <a:t>...</a:t>
            </a:r>
            <a:endParaRPr lang="en-GB" sz="1100" dirty="0">
              <a:latin typeface="Lucida Console" panose="020B0609040504020204" pitchFamily="49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PowerShell Authoring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942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E1E9C695564342A242E2CB96DE9324" ma:contentTypeVersion="0" ma:contentTypeDescription="Create a new document." ma:contentTypeScope="" ma:versionID="be85acd1c7b06ebe0daabb3b7f1d437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3b557f7c35b82c73530dce8cf63d19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F1E23BE-9359-49D9-BF56-B9B1516BA4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B1E60A-7AE7-4CD1-8F70-8EA23A1D7D1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B203EF9-231C-44E1-BF3D-51C0F6282689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10083</TotalTime>
  <Words>880</Words>
  <Application>Microsoft Office PowerPoint</Application>
  <PresentationFormat>Widescreen</PresentationFormat>
  <Paragraphs>255</Paragraphs>
  <Slides>25</Slides>
  <Notes>12</Notes>
  <HiddenSlides>4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Arial</vt:lpstr>
      <vt:lpstr>Calibri</vt:lpstr>
      <vt:lpstr>Calibri Light</vt:lpstr>
      <vt:lpstr>Lucida Console</vt:lpstr>
      <vt:lpstr>Segoe UI</vt:lpstr>
      <vt:lpstr>Segoe UI Light</vt:lpstr>
      <vt:lpstr>Segoe UI Semibold</vt:lpstr>
      <vt:lpstr>Webdings</vt:lpstr>
      <vt:lpstr>Wingdings</vt:lpstr>
      <vt:lpstr>Office Theme</vt:lpstr>
      <vt:lpstr>1_Office Theme</vt:lpstr>
      <vt:lpstr>Deploying Citrix XenDesktop 7.x With Powershell DSC</vt:lpstr>
      <vt:lpstr>Agenda</vt:lpstr>
      <vt:lpstr>Iain Brighton</vt:lpstr>
      <vt:lpstr>What is Desired State Configuration?</vt:lpstr>
      <vt:lpstr>New Management Platform?!</vt:lpstr>
      <vt:lpstr>Why Use DSC?</vt:lpstr>
      <vt:lpstr>Architecture</vt:lpstr>
      <vt:lpstr>Architecture</vt:lpstr>
      <vt:lpstr>PowerShell Authoring</vt:lpstr>
      <vt:lpstr>Our Requirements</vt:lpstr>
      <vt:lpstr>WMF 5 (DSC 2.0) Enhancements</vt:lpstr>
      <vt:lpstr>Citrix XenDesktop DSC Resources</vt:lpstr>
      <vt:lpstr>Citrix and Powershell</vt:lpstr>
      <vt:lpstr>@$!#!?%</vt:lpstr>
      <vt:lpstr>XenDesktop DSC Resources</vt:lpstr>
      <vt:lpstr> Pray to the demo Gods</vt:lpstr>
      <vt:lpstr>What’s Next?</vt:lpstr>
      <vt:lpstr>Citrix Storefront 3.5 DSC Resources</vt:lpstr>
      <vt:lpstr> Pray to the demo Gods (again!)</vt:lpstr>
      <vt:lpstr>Why/When Not to Use DSC?</vt:lpstr>
      <vt:lpstr>SCCM DCM versus DSC</vt:lpstr>
      <vt:lpstr>Citrix Workspace Cloud</vt:lpstr>
      <vt:lpstr>Additional DSC Resources</vt:lpstr>
      <vt:lpstr>Other Resources</vt:lpstr>
      <vt:lpstr>Questions?</vt:lpstr>
    </vt:vector>
  </TitlesOfParts>
  <Company>Virtual Engine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E2E Berlin 2015</dc:title>
  <dc:subject>E2E Berlin 2015</dc:subject>
  <dc:creator>Iain Brighton</dc:creator>
  <cp:lastModifiedBy>Iain Brighton</cp:lastModifiedBy>
  <cp:revision>200</cp:revision>
  <dcterms:created xsi:type="dcterms:W3CDTF">2013-10-21T09:59:07Z</dcterms:created>
  <dcterms:modified xsi:type="dcterms:W3CDTF">2016-03-31T12:22:22Z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0x01010092E1E9C695564342A242E2CB96DE9324</vt:lpwstr>
  </property>
</Properties>
</file>

<file path=docProps/thumbnail.jpeg>
</file>